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8" r:id="rId2"/>
    <p:sldId id="256" r:id="rId3"/>
    <p:sldId id="279" r:id="rId4"/>
    <p:sldId id="277" r:id="rId5"/>
    <p:sldId id="285" r:id="rId6"/>
    <p:sldId id="283" r:id="rId7"/>
    <p:sldId id="287" r:id="rId8"/>
    <p:sldId id="288" r:id="rId9"/>
    <p:sldId id="289" r:id="rId10"/>
    <p:sldId id="281" r:id="rId11"/>
    <p:sldId id="282" r:id="rId12"/>
    <p:sldId id="290" r:id="rId13"/>
    <p:sldId id="284" r:id="rId14"/>
    <p:sldId id="292" r:id="rId15"/>
    <p:sldId id="286" r:id="rId16"/>
    <p:sldId id="291" r:id="rId17"/>
    <p:sldId id="259" r:id="rId18"/>
  </p:sldIdLst>
  <p:sldSz cx="9144000" cy="5715000" type="screen16x1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as Hornig" initials="AH" lastIdx="1" clrIdx="0">
    <p:extLst>
      <p:ext uri="{19B8F6BF-5375-455C-9EA6-DF929625EA0E}">
        <p15:presenceInfo xmlns:p15="http://schemas.microsoft.com/office/powerpoint/2012/main" userId="61526e09483ba45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05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71" autoAdjust="0"/>
  </p:normalViewPr>
  <p:slideViewPr>
    <p:cSldViewPr>
      <p:cViewPr varScale="1">
        <p:scale>
          <a:sx n="117" d="100"/>
          <a:sy n="117" d="100"/>
        </p:scale>
        <p:origin x="156" y="76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27T06:27:26.846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gif>
</file>

<file path=ppt/media/image28.jpeg>
</file>

<file path=ppt/media/image29.png>
</file>

<file path=ppt/media/image3.png>
</file>

<file path=ppt/media/image4.png>
</file>

<file path=ppt/media/image5.jpeg>
</file>

<file path=ppt/media/image6.png>
</file>

<file path=ppt/media/image7.jpeg>
</file>

<file path=ppt/media/image8.jp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A205F-7B7A-4ADF-A393-8F66AF949892}" type="datetimeFigureOut">
              <a:rPr lang="de-DE" smtClean="0"/>
              <a:t>09.10.2016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2E36A2-D13B-46FF-92E8-87C2E8FA3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0848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3BC0265B-E3D1-472E-B7DD-A17AE4707E2E}" type="datetimeFigureOut">
              <a:rPr lang="de-DE" smtClean="0"/>
              <a:t>09.10.2016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606713" y="5530668"/>
            <a:ext cx="7025563" cy="268528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545545AE-B3C0-4ED0-9A64-C5C3CD74CF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1820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3BC0265B-E3D1-472E-B7DD-A17AE4707E2E}" type="datetimeFigureOut">
              <a:rPr lang="de-DE" smtClean="0"/>
              <a:t>09.10.2016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606713" y="5530668"/>
            <a:ext cx="7025563" cy="268528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545545AE-B3C0-4ED0-9A64-C5C3CD74CF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853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4064000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4064000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3BC0265B-E3D1-472E-B7DD-A17AE4707E2E}" type="datetimeFigureOut">
              <a:rPr lang="de-DE" smtClean="0"/>
              <a:t>09.10.2016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606713" y="5530668"/>
            <a:ext cx="7025563" cy="268528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545545AE-B3C0-4ED0-9A64-C5C3CD74CF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6307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545545AE-B3C0-4ED0-9A64-C5C3CD74CF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7899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3BC0265B-E3D1-472E-B7DD-A17AE4707E2E}" type="datetimeFigureOut">
              <a:rPr lang="de-DE" smtClean="0"/>
              <a:t>09.10.2016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606713" y="5530668"/>
            <a:ext cx="7025563" cy="268528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545545AE-B3C0-4ED0-9A64-C5C3CD74CF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4312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3BC0265B-E3D1-472E-B7DD-A17AE4707E2E}" type="datetimeFigureOut">
              <a:rPr lang="de-DE" smtClean="0"/>
              <a:t>09.10.2016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606713" y="5530668"/>
            <a:ext cx="7025563" cy="268528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545545AE-B3C0-4ED0-9A64-C5C3CD74CF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741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457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3BC0265B-E3D1-472E-B7DD-A17AE4707E2E}" type="datetimeFigureOut">
              <a:rPr lang="de-DE" smtClean="0"/>
              <a:t>09.10.2016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606713" y="5530668"/>
            <a:ext cx="7025563" cy="268528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553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545545AE-B3C0-4ED0-9A64-C5C3CD74CF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719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457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3BC0265B-E3D1-472E-B7DD-A17AE4707E2E}" type="datetimeFigureOut">
              <a:rPr lang="de-DE" smtClean="0"/>
              <a:t>09.10.2016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606713" y="5530668"/>
            <a:ext cx="7025563" cy="268528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553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545545AE-B3C0-4ED0-9A64-C5C3CD74CF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748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457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3BC0265B-E3D1-472E-B7DD-A17AE4707E2E}" type="datetimeFigureOut">
              <a:rPr lang="de-DE" smtClean="0"/>
              <a:t>09.10.2016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606713" y="5530668"/>
            <a:ext cx="7025563" cy="268528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6553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545545AE-B3C0-4ED0-9A64-C5C3CD74CF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4318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3BC0265B-E3D1-472E-B7DD-A17AE4707E2E}" type="datetimeFigureOut">
              <a:rPr lang="de-DE" smtClean="0"/>
              <a:t>09.10.2016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606713" y="5530668"/>
            <a:ext cx="7025563" cy="268528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545545AE-B3C0-4ED0-9A64-C5C3CD74CF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6470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3BC0265B-E3D1-472E-B7DD-A17AE4707E2E}" type="datetimeFigureOut">
              <a:rPr lang="de-DE" smtClean="0"/>
              <a:t>09.10.2016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606713" y="5530668"/>
            <a:ext cx="7025563" cy="268528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5361541"/>
            <a:ext cx="2133600" cy="304271"/>
          </a:xfrm>
          <a:prstGeom prst="rect">
            <a:avLst/>
          </a:prstGeom>
        </p:spPr>
        <p:txBody>
          <a:bodyPr/>
          <a:lstStyle/>
          <a:p>
            <a:fld id="{545545AE-B3C0-4ED0-9A64-C5C3CD74CF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2672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 userDrawn="1"/>
        </p:nvCxnSpPr>
        <p:spPr>
          <a:xfrm>
            <a:off x="611560" y="5452211"/>
            <a:ext cx="792117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7" name="Picture 2" descr="D:\constellation\iac2014\constellation2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3633" y="-238844"/>
            <a:ext cx="2979410" cy="1239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Gerade Verbindung 7"/>
          <p:cNvCxnSpPr/>
          <p:nvPr userDrawn="1"/>
        </p:nvCxnSpPr>
        <p:spPr>
          <a:xfrm>
            <a:off x="1907704" y="946108"/>
            <a:ext cx="662473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 userDrawn="1"/>
        </p:nvSpPr>
        <p:spPr>
          <a:xfrm>
            <a:off x="2483768" y="625252"/>
            <a:ext cx="27438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>
                <a:solidFill>
                  <a:schemeClr val="tx2">
                    <a:lumMod val="75000"/>
                  </a:schemeClr>
                </a:solidFill>
              </a:rPr>
              <a:t>distributed</a:t>
            </a:r>
            <a:r>
              <a:rPr lang="de-DE" sz="1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1400" dirty="0" err="1">
                <a:solidFill>
                  <a:schemeClr val="tx2">
                    <a:lumMod val="75000"/>
                  </a:schemeClr>
                </a:solidFill>
              </a:rPr>
              <a:t>ground</a:t>
            </a:r>
            <a:r>
              <a:rPr lang="de-DE" sz="1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1400" dirty="0" err="1">
                <a:solidFill>
                  <a:schemeClr val="tx2">
                    <a:lumMod val="75000"/>
                  </a:schemeClr>
                </a:solidFill>
              </a:rPr>
              <a:t>station</a:t>
            </a:r>
            <a:r>
              <a:rPr lang="de-DE" sz="14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de-DE" sz="1400" dirty="0" err="1">
                <a:solidFill>
                  <a:schemeClr val="tx2">
                    <a:lumMod val="75000"/>
                  </a:schemeClr>
                </a:solidFill>
              </a:rPr>
              <a:t>network</a:t>
            </a:r>
            <a:endParaRPr lang="de-DE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extfeld 1"/>
          <p:cNvSpPr txBox="1"/>
          <p:nvPr userDrawn="1"/>
        </p:nvSpPr>
        <p:spPr>
          <a:xfrm>
            <a:off x="573566" y="5445603"/>
            <a:ext cx="72220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Hornig, Andreas	hornig@aerospaceresearch.net	IAC</a:t>
            </a:r>
            <a:r>
              <a:rPr lang="de-DE" sz="120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2016, Guadalajara, B4.3</a:t>
            </a:r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</a:p>
        </p:txBody>
      </p:sp>
      <p:sp>
        <p:nvSpPr>
          <p:cNvPr id="11" name="Textfeld 10"/>
          <p:cNvSpPr txBox="1"/>
          <p:nvPr userDrawn="1"/>
        </p:nvSpPr>
        <p:spPr>
          <a:xfrm>
            <a:off x="7708453" y="645616"/>
            <a:ext cx="5801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5987D8BB-9FBF-44CF-89B5-542314F11DA6}" type="slidenum">
              <a:rPr lang="de-DE" sz="1400" smtClean="0"/>
              <a:t>‹Nr.›</a:t>
            </a:fld>
            <a:r>
              <a:rPr lang="de-DE" sz="1400" dirty="0"/>
              <a:t>/</a:t>
            </a:r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166" y="5515969"/>
            <a:ext cx="762000" cy="14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269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gif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1" t="27885" r="10136" b="27471"/>
          <a:stretch/>
        </p:blipFill>
        <p:spPr>
          <a:xfrm>
            <a:off x="0" y="-15145"/>
            <a:ext cx="9144000" cy="5730145"/>
          </a:xfrm>
        </p:spPr>
      </p:pic>
      <p:sp>
        <p:nvSpPr>
          <p:cNvPr id="9" name="Textfeld 8"/>
          <p:cNvSpPr txBox="1"/>
          <p:nvPr/>
        </p:nvSpPr>
        <p:spPr>
          <a:xfrm>
            <a:off x="323528" y="1403985"/>
            <a:ext cx="41190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i="1" dirty="0">
                <a:solidFill>
                  <a:schemeClr val="bg1"/>
                </a:solidFill>
              </a:rPr>
              <a:t>IAC2016, Guadalajara, Small </a:t>
            </a:r>
            <a:r>
              <a:rPr lang="de-DE" sz="1500" i="1" dirty="0" err="1">
                <a:solidFill>
                  <a:schemeClr val="bg1"/>
                </a:solidFill>
              </a:rPr>
              <a:t>Sat</a:t>
            </a:r>
            <a:r>
              <a:rPr lang="de-DE" sz="1500" i="1" dirty="0">
                <a:solidFill>
                  <a:schemeClr val="bg1"/>
                </a:solidFill>
              </a:rPr>
              <a:t> </a:t>
            </a:r>
            <a:r>
              <a:rPr lang="de-DE" sz="1500" i="1" dirty="0" err="1">
                <a:solidFill>
                  <a:schemeClr val="bg1"/>
                </a:solidFill>
              </a:rPr>
              <a:t>Operations</a:t>
            </a:r>
            <a:r>
              <a:rPr lang="de-DE" sz="1500" i="1" dirty="0">
                <a:solidFill>
                  <a:schemeClr val="bg1"/>
                </a:solidFill>
              </a:rPr>
              <a:t> (B4.3)</a:t>
            </a:r>
          </a:p>
        </p:txBody>
      </p:sp>
      <p:cxnSp>
        <p:nvCxnSpPr>
          <p:cNvPr id="10" name="Gerade Verbindung mit Pfeil 9"/>
          <p:cNvCxnSpPr/>
          <p:nvPr/>
        </p:nvCxnSpPr>
        <p:spPr>
          <a:xfrm flipH="1" flipV="1">
            <a:off x="4860032" y="3199032"/>
            <a:ext cx="720080" cy="522564"/>
          </a:xfrm>
          <a:prstGeom prst="straightConnector1">
            <a:avLst/>
          </a:prstGeom>
          <a:ln w="60325" cap="rnd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5674016" y="3505572"/>
            <a:ext cx="3469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>
                <a:solidFill>
                  <a:schemeClr val="bg1"/>
                </a:solidFill>
              </a:rPr>
              <a:t>what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is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this</a:t>
            </a:r>
            <a:r>
              <a:rPr lang="de-DE" sz="2800" dirty="0">
                <a:solidFill>
                  <a:schemeClr val="bg1"/>
                </a:solidFill>
              </a:rPr>
              <a:t>?</a:t>
            </a:r>
            <a:endParaRPr lang="de-DE" sz="2200" dirty="0">
              <a:solidFill>
                <a:schemeClr val="bg1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309675" y="265212"/>
            <a:ext cx="4132863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50" b="1" i="1" u="sng" dirty="0">
                <a:solidFill>
                  <a:schemeClr val="bg1"/>
                </a:solidFill>
              </a:rPr>
              <a:t>NEW SPACE OPERATIONS IN</a:t>
            </a:r>
          </a:p>
          <a:p>
            <a:r>
              <a:rPr lang="en-US" sz="2450" b="1" i="1" u="sng" dirty="0">
                <a:solidFill>
                  <a:schemeClr val="bg1"/>
                </a:solidFill>
              </a:rPr>
              <a:t>THE INTERNET OF THINGS ERA</a:t>
            </a:r>
          </a:p>
          <a:p>
            <a:r>
              <a:rPr lang="en-US" sz="2000" b="1" i="1" u="sng" dirty="0">
                <a:solidFill>
                  <a:schemeClr val="bg1"/>
                </a:solidFill>
              </a:rPr>
              <a:t>- ANYWHERE, ANYTIME, ANYTHING!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5724128" y="4055243"/>
            <a:ext cx="2016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/>
                </a:solidFill>
              </a:rPr>
              <a:t>Saudi-OSCAR 50?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2002-058C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bg1"/>
                </a:solidFill>
              </a:rPr>
              <a:t>436.800 MHz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429210" y="2800588"/>
            <a:ext cx="36004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i="1" dirty="0">
                <a:solidFill>
                  <a:schemeClr val="bg1"/>
                </a:solidFill>
              </a:rPr>
              <a:t>Andreas HORNIG</a:t>
            </a:r>
          </a:p>
          <a:p>
            <a:r>
              <a:rPr lang="de-DE" sz="2000" i="1" dirty="0">
                <a:solidFill>
                  <a:schemeClr val="bg1"/>
                </a:solidFill>
              </a:rPr>
              <a:t>hornig@aerospaceresearch.net</a:t>
            </a:r>
          </a:p>
          <a:p>
            <a:r>
              <a:rPr lang="de-DE" sz="2000" i="1" dirty="0">
                <a:solidFill>
                  <a:schemeClr val="bg1"/>
                </a:solidFill>
              </a:rPr>
              <a:t>University </a:t>
            </a:r>
            <a:r>
              <a:rPr lang="de-DE" sz="2000" i="1" dirty="0" err="1">
                <a:solidFill>
                  <a:schemeClr val="bg1"/>
                </a:solidFill>
              </a:rPr>
              <a:t>of</a:t>
            </a:r>
            <a:r>
              <a:rPr lang="de-DE" sz="2000" i="1" dirty="0">
                <a:solidFill>
                  <a:schemeClr val="bg1"/>
                </a:solidFill>
              </a:rPr>
              <a:t> Stuttgart</a:t>
            </a:r>
          </a:p>
          <a:p>
            <a:endParaRPr lang="de-DE" sz="1500" i="1" dirty="0">
              <a:solidFill>
                <a:schemeClr val="bg1"/>
              </a:solidFill>
            </a:endParaRPr>
          </a:p>
          <a:p>
            <a:r>
              <a:rPr lang="de-DE" sz="1600" b="1" i="1" dirty="0">
                <a:solidFill>
                  <a:schemeClr val="bg1"/>
                </a:solidFill>
              </a:rPr>
              <a:t>Prof. Dieter FRITSCH</a:t>
            </a:r>
          </a:p>
          <a:p>
            <a:r>
              <a:rPr lang="de-DE" sz="1500" i="1" dirty="0">
                <a:solidFill>
                  <a:schemeClr val="bg1"/>
                </a:solidFill>
              </a:rPr>
              <a:t>IFP, University </a:t>
            </a:r>
            <a:r>
              <a:rPr lang="de-DE" sz="1500" i="1" dirty="0" err="1">
                <a:solidFill>
                  <a:schemeClr val="bg1"/>
                </a:solidFill>
              </a:rPr>
              <a:t>of</a:t>
            </a:r>
            <a:r>
              <a:rPr lang="de-DE" sz="1500" i="1" dirty="0">
                <a:solidFill>
                  <a:schemeClr val="bg1"/>
                </a:solidFill>
              </a:rPr>
              <a:t> Stuttgart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435431" y="5161756"/>
            <a:ext cx="32337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2016-09-27  |  IAC-16-B4.3.2-x33536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>
                <a:solidFill>
                  <a:schemeClr val="bg1"/>
                </a:solidFill>
              </a:rPr>
              <a:t>1</a:t>
            </a:fld>
            <a:endParaRPr lang="de-DE" b="1" i="1" dirty="0">
              <a:solidFill>
                <a:schemeClr val="bg1"/>
              </a:solidFill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166" y="5515969"/>
            <a:ext cx="762000" cy="14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91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094"/>
            <a:ext cx="9144000" cy="5748610"/>
          </a:xfrm>
        </p:spPr>
      </p:pic>
      <p:sp>
        <p:nvSpPr>
          <p:cNvPr id="5" name="Textfeld 4"/>
          <p:cNvSpPr txBox="1"/>
          <p:nvPr/>
        </p:nvSpPr>
        <p:spPr>
          <a:xfrm rot="5400000">
            <a:off x="-2412352" y="2817056"/>
            <a:ext cx="511709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src</a:t>
            </a:r>
            <a:r>
              <a:rPr lang="en-US" sz="1300" dirty="0">
                <a:solidFill>
                  <a:schemeClr val="bg1"/>
                </a:solidFill>
              </a:rPr>
              <a:t>: http://www.cablemap.info/ gpl-3.0</a:t>
            </a:r>
            <a:endParaRPr lang="de-DE" sz="1300" dirty="0">
              <a:solidFill>
                <a:schemeClr val="bg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395536" y="400517"/>
            <a:ext cx="1671611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anything</a:t>
            </a: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 flipH="1">
            <a:off x="1007282" y="4009628"/>
            <a:ext cx="7129436" cy="1200329"/>
          </a:xfrm>
          <a:prstGeom prst="rect">
            <a:avLst/>
          </a:prstGeom>
          <a:solidFill>
            <a:schemeClr val="bg1">
              <a:lumMod val="95000"/>
              <a:alpha val="59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i="1" dirty="0"/>
              <a:t>anywhere + anytime + anything = high data demand</a:t>
            </a:r>
          </a:p>
          <a:p>
            <a:r>
              <a:rPr lang="en-US" sz="2400" i="1" dirty="0"/>
              <a:t>selection of ground station location according to submarine communication cables </a:t>
            </a:r>
            <a:endParaRPr lang="en-US" i="1" dirty="0"/>
          </a:p>
        </p:txBody>
      </p:sp>
      <p:sp>
        <p:nvSpPr>
          <p:cNvPr id="10" name="Textfeld 9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/>
              <a:t>10</a:t>
            </a:fld>
            <a:endParaRPr lang="de-DE" b="1" i="1" dirty="0"/>
          </a:p>
        </p:txBody>
      </p:sp>
      <p:sp>
        <p:nvSpPr>
          <p:cNvPr id="11" name="Textfeld 10"/>
          <p:cNvSpPr txBox="1"/>
          <p:nvPr/>
        </p:nvSpPr>
        <p:spPr>
          <a:xfrm flipH="1">
            <a:off x="2450275" y="492803"/>
            <a:ext cx="6586220" cy="461665"/>
          </a:xfrm>
          <a:prstGeom prst="rect">
            <a:avLst/>
          </a:prstGeom>
          <a:solidFill>
            <a:schemeClr val="bg1">
              <a:lumMod val="95000"/>
              <a:alpha val="59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i="1" dirty="0"/>
              <a:t>Selecting the location by available infrastructure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85520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62000" cy="5716800"/>
          </a:xfrm>
        </p:spPr>
      </p:pic>
      <p:sp>
        <p:nvSpPr>
          <p:cNvPr id="5" name="Textfeld 4"/>
          <p:cNvSpPr txBox="1"/>
          <p:nvPr/>
        </p:nvSpPr>
        <p:spPr>
          <a:xfrm>
            <a:off x="395536" y="400517"/>
            <a:ext cx="1671611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anything</a:t>
            </a: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 flipH="1">
            <a:off x="1979712" y="4225652"/>
            <a:ext cx="6265340" cy="830997"/>
          </a:xfrm>
          <a:prstGeom prst="rect">
            <a:avLst/>
          </a:prstGeom>
          <a:solidFill>
            <a:schemeClr val="bg1">
              <a:lumMod val="95000"/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b="1" i="1" dirty="0"/>
              <a:t>Ground Stations on sea cable landing points</a:t>
            </a:r>
          </a:p>
          <a:p>
            <a:pPr algn="r"/>
            <a:r>
              <a:rPr lang="en-US" sz="2400" i="1" dirty="0"/>
              <a:t>similar contact times as on regular grid</a:t>
            </a:r>
            <a:endParaRPr lang="en-US" i="1" dirty="0"/>
          </a:p>
        </p:txBody>
      </p:sp>
      <p:sp>
        <p:nvSpPr>
          <p:cNvPr id="7" name="Textfeld 6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/>
              <a:t>11</a:t>
            </a:fld>
            <a:endParaRPr lang="de-DE" b="1" i="1" dirty="0"/>
          </a:p>
        </p:txBody>
      </p:sp>
      <p:sp>
        <p:nvSpPr>
          <p:cNvPr id="8" name="Textfeld 7"/>
          <p:cNvSpPr txBox="1"/>
          <p:nvPr/>
        </p:nvSpPr>
        <p:spPr>
          <a:xfrm rot="16200000">
            <a:off x="-9894" y="2703611"/>
            <a:ext cx="11186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Latitude</a:t>
            </a:r>
            <a:r>
              <a:rPr lang="de-DE" sz="1400" dirty="0"/>
              <a:t> [°]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4153096" y="5327531"/>
            <a:ext cx="11186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Longitude</a:t>
            </a:r>
            <a:r>
              <a:rPr lang="de-DE" sz="1400" dirty="0"/>
              <a:t> [°]</a:t>
            </a:r>
          </a:p>
        </p:txBody>
      </p:sp>
    </p:spTree>
    <p:extLst>
      <p:ext uri="{BB962C8B-B14F-4D97-AF65-F5344CB8AC3E}">
        <p14:creationId xmlns:p14="http://schemas.microsoft.com/office/powerpoint/2010/main" val="2913512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759"/>
          <a:stretch/>
        </p:blipFill>
        <p:spPr>
          <a:xfrm>
            <a:off x="-1" y="0"/>
            <a:ext cx="9144001" cy="571500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hteck 4"/>
              <p:cNvSpPr/>
              <p:nvPr/>
            </p:nvSpPr>
            <p:spPr>
              <a:xfrm>
                <a:off x="1709936" y="2247144"/>
                <a:ext cx="6678488" cy="8263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30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de-DE" sz="23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3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300" i="1">
                              <a:latin typeface="Cambria Math" panose="02040503050406030204" pitchFamily="18" charset="0"/>
                            </a:rPr>
                            <m:t>𝑑𝑎𝑡𝑎</m:t>
                          </m:r>
                          <m:r>
                            <a:rPr lang="de-DE" sz="23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300" i="1">
                              <a:latin typeface="Cambria Math" panose="02040503050406030204" pitchFamily="18" charset="0"/>
                            </a:rPr>
                            <m:t>𝑠𝑖𝑧𝑒</m:t>
                          </m:r>
                          <m:r>
                            <a:rPr lang="de-DE" sz="23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300" i="1">
                              <a:latin typeface="Cambria Math" panose="02040503050406030204" pitchFamily="18" charset="0"/>
                            </a:rPr>
                            <m:t>𝑝𝑒𝑟</m:t>
                          </m:r>
                          <m:r>
                            <a:rPr lang="de-DE" sz="23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300" i="1">
                              <a:latin typeface="Cambria Math" panose="02040503050406030204" pitchFamily="18" charset="0"/>
                            </a:rPr>
                            <m:t>𝑜𝑟𝑏𝑖𝑡</m:t>
                          </m:r>
                        </m:num>
                        <m:den>
                          <m:r>
                            <a:rPr lang="de-DE" sz="23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e-DE" sz="2300" i="1">
                              <a:latin typeface="Cambria Math" panose="02040503050406030204" pitchFamily="18" charset="0"/>
                            </a:rPr>
                            <m:t>𝑛𝑓𝑟𝑎𝑠𝑡𝑟𝑢𝑐𝑡𝑢𝑟𝑒</m:t>
                          </m:r>
                          <m:r>
                            <a:rPr lang="de-DE" sz="230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300" i="1">
                              <a:latin typeface="Cambria Math" panose="02040503050406030204" pitchFamily="18" charset="0"/>
                            </a:rPr>
                            <m:t>𝑐𝑜𝑠𝑡𝑠</m:t>
                          </m:r>
                        </m:den>
                      </m:f>
                      <m:r>
                        <a:rPr lang="de-DE" sz="23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3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300" i="0"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de-DE" sz="2300" i="0">
                                  <a:latin typeface="Cambria Math" panose="02040503050406030204" pitchFamily="18" charset="0"/>
                                </a:rPr>
                                <m:t>tracked</m:t>
                              </m:r>
                            </m:sub>
                          </m:sSub>
                          <m:r>
                            <a:rPr lang="de-DE" sz="2300" i="0">
                              <a:latin typeface="Cambria Math" panose="02040503050406030204" pitchFamily="18" charset="0"/>
                            </a:rPr>
                            <m:t> ∗ </m:t>
                          </m:r>
                          <m:sSub>
                            <m:sSubPr>
                              <m:ctrlPr>
                                <a:rPr lang="de-DE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300" i="0"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de-DE" sz="2300" i="0">
                                  <a:latin typeface="Cambria Math" panose="02040503050406030204" pitchFamily="18" charset="0"/>
                                </a:rPr>
                                <m:t>orbit</m:t>
                              </m:r>
                            </m:sub>
                          </m:sSub>
                          <m:r>
                            <a:rPr lang="de-DE" sz="2300" i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de-DE" sz="2300" i="1">
                              <a:latin typeface="Cambria Math" panose="02040503050406030204" pitchFamily="18" charset="0"/>
                            </a:rPr>
                            <m:t>𝐷</m:t>
                          </m:r>
                        </m:num>
                        <m:den>
                          <m:sSub>
                            <m:sSubPr>
                              <m:ctrlPr>
                                <a:rPr lang="de-DE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3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de-DE" sz="2300" i="1">
                                  <a:latin typeface="Cambria Math" panose="02040503050406030204" pitchFamily="18" charset="0"/>
                                </a:rPr>
                                <m:t>𝑠𝑡𝑎𝑡𝑖𝑜𝑛𝑠</m:t>
                              </m:r>
                            </m:sub>
                          </m:sSub>
                          <m:r>
                            <a:rPr lang="de-DE" sz="2300" i="0"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de-DE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300" i="0">
                                  <a:latin typeface="Cambria Math" panose="02040503050406030204" pitchFamily="18" charset="0"/>
                                </a:rPr>
                                <m:t>€</m:t>
                              </m:r>
                            </m:e>
                            <m:sub>
                              <m:r>
                                <a:rPr lang="de-DE" sz="2300" i="1">
                                  <a:latin typeface="Cambria Math" panose="02040503050406030204" pitchFamily="18" charset="0"/>
                                </a:rPr>
                                <m:t>𝑠𝑡𝑎𝑡𝑖𝑜𝑛</m:t>
                              </m:r>
                            </m:sub>
                          </m:sSub>
                        </m:den>
                      </m:f>
                      <m:r>
                        <a:rPr lang="de-DE" sz="2300" i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de-DE" sz="2300" dirty="0"/>
              </a:p>
            </p:txBody>
          </p:sp>
        </mc:Choice>
        <mc:Fallback xmlns="">
          <p:sp>
            <p:nvSpPr>
              <p:cNvPr id="5" name="Rechteck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9936" y="2247144"/>
                <a:ext cx="6678488" cy="82638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feld 5"/>
          <p:cNvSpPr txBox="1"/>
          <p:nvPr/>
        </p:nvSpPr>
        <p:spPr>
          <a:xfrm>
            <a:off x="395536" y="400517"/>
            <a:ext cx="6242991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Paradigm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Shift</a:t>
            </a:r>
            <a:r>
              <a:rPr lang="de-DE" sz="3200" b="1" dirty="0">
                <a:solidFill>
                  <a:schemeClr val="bg1"/>
                </a:solidFill>
              </a:rPr>
              <a:t> – </a:t>
            </a:r>
            <a:r>
              <a:rPr lang="de-DE" sz="3200" b="1" dirty="0" err="1">
                <a:solidFill>
                  <a:schemeClr val="bg1"/>
                </a:solidFill>
              </a:rPr>
              <a:t>comparison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metric</a:t>
            </a: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478710" y="1129308"/>
            <a:ext cx="68377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3000" b="1" dirty="0" err="1"/>
              <a:t>guaranteed</a:t>
            </a:r>
            <a:r>
              <a:rPr lang="de-DE" sz="3000" b="1" dirty="0"/>
              <a:t> </a:t>
            </a:r>
            <a:r>
              <a:rPr lang="de-DE" sz="3000" b="1" dirty="0" err="1"/>
              <a:t>transferred</a:t>
            </a:r>
            <a:r>
              <a:rPr lang="de-DE" sz="3000" b="1" dirty="0"/>
              <a:t> </a:t>
            </a:r>
            <a:r>
              <a:rPr lang="de-DE" sz="3000" b="1" dirty="0" err="1"/>
              <a:t>data</a:t>
            </a:r>
            <a:r>
              <a:rPr lang="de-DE" sz="3000" b="1" dirty="0"/>
              <a:t> </a:t>
            </a:r>
            <a:r>
              <a:rPr lang="de-DE" sz="3000" b="1" dirty="0" err="1"/>
              <a:t>size</a:t>
            </a:r>
            <a:r>
              <a:rPr lang="de-DE" sz="3000" b="1" dirty="0"/>
              <a:t> per </a:t>
            </a:r>
            <a:r>
              <a:rPr lang="de-DE" sz="3000" b="1" dirty="0" err="1"/>
              <a:t>orbit</a:t>
            </a:r>
            <a:endParaRPr lang="de-DE" sz="3000" b="1" dirty="0"/>
          </a:p>
          <a:p>
            <a:pPr algn="r"/>
            <a:r>
              <a:rPr lang="de-DE" sz="3000" dirty="0" err="1"/>
              <a:t>instead</a:t>
            </a:r>
            <a:r>
              <a:rPr lang="de-DE" sz="3000" dirty="0"/>
              <a:t> </a:t>
            </a:r>
            <a:r>
              <a:rPr lang="de-DE" sz="3000" dirty="0" err="1"/>
              <a:t>of</a:t>
            </a:r>
            <a:r>
              <a:rPr lang="de-DE" sz="3000" dirty="0"/>
              <a:t> </a:t>
            </a:r>
            <a:r>
              <a:rPr lang="de-DE" sz="3000" b="1" dirty="0" err="1"/>
              <a:t>guaranteed</a:t>
            </a:r>
            <a:r>
              <a:rPr lang="de-DE" sz="3000" b="1" dirty="0"/>
              <a:t> </a:t>
            </a:r>
            <a:r>
              <a:rPr lang="de-DE" sz="3000" b="1" dirty="0" err="1"/>
              <a:t>data</a:t>
            </a:r>
            <a:r>
              <a:rPr lang="de-DE" sz="3000" b="1" dirty="0"/>
              <a:t>-rate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feld 7"/>
              <p:cNvSpPr txBox="1"/>
              <p:nvPr/>
            </p:nvSpPr>
            <p:spPr>
              <a:xfrm>
                <a:off x="6494572" y="3433564"/>
                <a:ext cx="1893852" cy="6771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400" dirty="0">
                    <a:solidFill>
                      <a:srgbClr val="0070C0"/>
                    </a:solidFill>
                  </a:rPr>
                  <a:t>GS (</a:t>
                </a:r>
                <a:r>
                  <a:rPr lang="de-DE" sz="1400" dirty="0" err="1">
                    <a:solidFill>
                      <a:srgbClr val="0070C0"/>
                    </a:solidFill>
                  </a:rPr>
                  <a:t>motorized</a:t>
                </a:r>
                <a:r>
                  <a:rPr lang="de-DE" sz="1400" dirty="0">
                    <a:solidFill>
                      <a:srgbClr val="0070C0"/>
                    </a:solidFill>
                  </a:rPr>
                  <a:t>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200" dirty="0" err="1">
                    <a:solidFill>
                      <a:srgbClr val="0070C0"/>
                    </a:solidFill>
                  </a:rPr>
                  <a:t>elevation</a:t>
                </a:r>
                <a:r>
                  <a:rPr lang="de-DE" sz="1200" dirty="0">
                    <a:solidFill>
                      <a:srgbClr val="0070C0"/>
                    </a:solidFill>
                  </a:rPr>
                  <a:t> &gt; 10°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12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20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€</m:t>
                        </m:r>
                      </m:e>
                      <m:sub>
                        <m:r>
                          <a:rPr lang="de-DE" sz="12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𝑠𝑡𝑎𝑡𝑖𝑜𝑛</m:t>
                        </m:r>
                      </m:sub>
                    </m:sSub>
                  </m:oMath>
                </a14:m>
                <a:r>
                  <a:rPr lang="de-DE" sz="1200" dirty="0">
                    <a:solidFill>
                      <a:srgbClr val="0070C0"/>
                    </a:solidFill>
                  </a:rPr>
                  <a:t>= 500€/</a:t>
                </a:r>
                <a:r>
                  <a:rPr lang="de-DE" sz="1200" dirty="0" err="1">
                    <a:solidFill>
                      <a:srgbClr val="0070C0"/>
                    </a:solidFill>
                  </a:rPr>
                  <a:t>station</a:t>
                </a:r>
                <a:endParaRPr lang="de-DE" sz="12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8" name="Textfeld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4572" y="3433564"/>
                <a:ext cx="1893852" cy="677108"/>
              </a:xfrm>
              <a:prstGeom prst="rect">
                <a:avLst/>
              </a:prstGeom>
              <a:blipFill>
                <a:blip r:embed="rId4"/>
                <a:stretch>
                  <a:fillRect l="-965" t="-1802" b="-630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/>
              <p:cNvSpPr txBox="1"/>
              <p:nvPr/>
            </p:nvSpPr>
            <p:spPr>
              <a:xfrm>
                <a:off x="4581199" y="3433564"/>
                <a:ext cx="1929118" cy="6771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400" dirty="0">
                    <a:solidFill>
                      <a:srgbClr val="FF0000"/>
                    </a:solidFill>
                  </a:rPr>
                  <a:t>GS (</a:t>
                </a:r>
                <a:r>
                  <a:rPr lang="de-DE" sz="1400" dirty="0" err="1">
                    <a:solidFill>
                      <a:srgbClr val="FF0000"/>
                    </a:solidFill>
                  </a:rPr>
                  <a:t>fixed</a:t>
                </a:r>
                <a:r>
                  <a:rPr lang="de-DE" sz="1400" dirty="0">
                    <a:solidFill>
                      <a:srgbClr val="FF0000"/>
                    </a:solidFill>
                  </a:rPr>
                  <a:t> </a:t>
                </a:r>
                <a:r>
                  <a:rPr lang="de-DE" sz="1400" dirty="0" err="1">
                    <a:solidFill>
                      <a:srgbClr val="FF0000"/>
                    </a:solidFill>
                  </a:rPr>
                  <a:t>antenna</a:t>
                </a:r>
                <a:r>
                  <a:rPr lang="de-DE" sz="1400" dirty="0">
                    <a:solidFill>
                      <a:srgbClr val="FF0000"/>
                    </a:solidFill>
                  </a:rPr>
                  <a:t>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200" dirty="0" err="1">
                    <a:solidFill>
                      <a:srgbClr val="FF0000"/>
                    </a:solidFill>
                  </a:rPr>
                  <a:t>elevation</a:t>
                </a:r>
                <a:r>
                  <a:rPr lang="de-DE" sz="1200" dirty="0">
                    <a:solidFill>
                      <a:srgbClr val="FF0000"/>
                    </a:solidFill>
                  </a:rPr>
                  <a:t> &gt; 60°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12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2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€</m:t>
                        </m:r>
                      </m:e>
                      <m:sub>
                        <m:r>
                          <a:rPr lang="de-DE" sz="12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𝑠𝑡𝑎𝑡𝑖𝑜𝑛</m:t>
                        </m:r>
                      </m:sub>
                    </m:sSub>
                  </m:oMath>
                </a14:m>
                <a:r>
                  <a:rPr lang="de-DE" sz="1200" dirty="0">
                    <a:solidFill>
                      <a:srgbClr val="FF0000"/>
                    </a:solidFill>
                  </a:rPr>
                  <a:t> = 200€/</a:t>
                </a:r>
                <a:r>
                  <a:rPr lang="de-DE" sz="1200" dirty="0" err="1">
                    <a:solidFill>
                      <a:srgbClr val="FF0000"/>
                    </a:solidFill>
                  </a:rPr>
                  <a:t>station</a:t>
                </a:r>
                <a:endParaRPr lang="de-DE" sz="12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0" name="Textfeld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1199" y="3433564"/>
                <a:ext cx="1929118" cy="677108"/>
              </a:xfrm>
              <a:prstGeom prst="rect">
                <a:avLst/>
              </a:prstGeom>
              <a:blipFill>
                <a:blip r:embed="rId5"/>
                <a:stretch>
                  <a:fillRect l="-949" t="-1802" b="-630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feld 10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/>
              <a:t>12</a:t>
            </a:fld>
            <a:endParaRPr lang="de-DE" b="1" i="1" dirty="0"/>
          </a:p>
        </p:txBody>
      </p:sp>
    </p:spTree>
    <p:extLst>
      <p:ext uri="{BB962C8B-B14F-4D97-AF65-F5344CB8AC3E}">
        <p14:creationId xmlns:p14="http://schemas.microsoft.com/office/powerpoint/2010/main" val="3243934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07" t="21000" r="9677" b="17909"/>
          <a:stretch/>
        </p:blipFill>
        <p:spPr>
          <a:xfrm>
            <a:off x="-1693" y="0"/>
            <a:ext cx="9254213" cy="5715000"/>
          </a:xfrm>
        </p:spPr>
      </p:pic>
      <p:sp>
        <p:nvSpPr>
          <p:cNvPr id="6" name="Textfeld 5"/>
          <p:cNvSpPr txBox="1"/>
          <p:nvPr/>
        </p:nvSpPr>
        <p:spPr>
          <a:xfrm>
            <a:off x="395536" y="3649588"/>
            <a:ext cx="400699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Scalability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performance of nodes &amp; backend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reliability and maintenance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=&gt; INVESTMENT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95536" y="400517"/>
            <a:ext cx="5463740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Paradigm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Shift</a:t>
            </a:r>
            <a:r>
              <a:rPr lang="de-DE" sz="3200" b="1" dirty="0">
                <a:solidFill>
                  <a:schemeClr val="bg1"/>
                </a:solidFill>
              </a:rPr>
              <a:t> – design </a:t>
            </a:r>
            <a:r>
              <a:rPr lang="de-DE" sz="3200" b="1" dirty="0" err="1">
                <a:solidFill>
                  <a:schemeClr val="bg1"/>
                </a:solidFill>
              </a:rPr>
              <a:t>criteria</a:t>
            </a: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>
                <a:solidFill>
                  <a:schemeClr val="bg1"/>
                </a:solidFill>
              </a:rPr>
              <a:t>13</a:t>
            </a:fld>
            <a:endParaRPr lang="de-DE" b="1" i="1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4768940" y="3634760"/>
            <a:ext cx="440774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Location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mission requirement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local infrastructure (internet, power)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=&gt; INFRASTRUCTURE</a:t>
            </a:r>
            <a:endParaRPr lang="de-DE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89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07" t="21000" r="9677" b="17909"/>
          <a:stretch/>
        </p:blipFill>
        <p:spPr>
          <a:xfrm>
            <a:off x="-1693" y="0"/>
            <a:ext cx="9254213" cy="5715000"/>
          </a:xfrm>
        </p:spPr>
      </p:pic>
      <p:sp>
        <p:nvSpPr>
          <p:cNvPr id="6" name="Textfeld 5"/>
          <p:cNvSpPr txBox="1"/>
          <p:nvPr/>
        </p:nvSpPr>
        <p:spPr>
          <a:xfrm>
            <a:off x="395536" y="2785492"/>
            <a:ext cx="742530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for space ops…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big data &amp; more open (source) data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standardized &amp; open (source) interfaces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open (source) hardware and software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standardization committee and new open communities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open space segment eco-system</a:t>
            </a: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95536" y="400517"/>
            <a:ext cx="4982390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Paradigm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Shift</a:t>
            </a:r>
            <a:r>
              <a:rPr lang="de-DE" sz="3200" b="1" dirty="0">
                <a:solidFill>
                  <a:schemeClr val="bg1"/>
                </a:solidFill>
              </a:rPr>
              <a:t> – </a:t>
            </a:r>
            <a:r>
              <a:rPr lang="de-DE" sz="3200" b="1" dirty="0" err="1">
                <a:solidFill>
                  <a:schemeClr val="bg1"/>
                </a:solidFill>
              </a:rPr>
              <a:t>advantages</a:t>
            </a: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>
                <a:solidFill>
                  <a:schemeClr val="bg1"/>
                </a:solidFill>
              </a:rPr>
              <a:t>14</a:t>
            </a:fld>
            <a:endParaRPr lang="de-DE" b="1" i="1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395536" y="1345332"/>
            <a:ext cx="612860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i="1" dirty="0" err="1">
                <a:solidFill>
                  <a:schemeClr val="bg1"/>
                </a:solidFill>
              </a:rPr>
              <a:t>IoT</a:t>
            </a:r>
            <a:r>
              <a:rPr lang="de-DE" sz="4000" b="1" i="1" dirty="0">
                <a:solidFill>
                  <a:schemeClr val="bg1"/>
                </a:solidFill>
              </a:rPr>
              <a:t> </a:t>
            </a:r>
            <a:r>
              <a:rPr lang="de-DE" sz="4000" b="1" i="1" dirty="0" err="1">
                <a:solidFill>
                  <a:schemeClr val="bg1"/>
                </a:solidFill>
              </a:rPr>
              <a:t>opens</a:t>
            </a:r>
            <a:r>
              <a:rPr lang="de-DE" sz="4000" b="1" i="1" dirty="0">
                <a:solidFill>
                  <a:schemeClr val="bg1"/>
                </a:solidFill>
              </a:rPr>
              <a:t> a </a:t>
            </a:r>
            <a:r>
              <a:rPr lang="de-DE" sz="4000" b="1" i="1" dirty="0" err="1">
                <a:solidFill>
                  <a:schemeClr val="bg1"/>
                </a:solidFill>
              </a:rPr>
              <a:t>new</a:t>
            </a:r>
            <a:endParaRPr lang="de-DE" sz="4000" b="1" i="1" dirty="0">
              <a:solidFill>
                <a:schemeClr val="bg1"/>
              </a:solidFill>
            </a:endParaRPr>
          </a:p>
          <a:p>
            <a:r>
              <a:rPr lang="de-DE" sz="4000" b="1" i="1" dirty="0" err="1">
                <a:solidFill>
                  <a:schemeClr val="bg1"/>
                </a:solidFill>
              </a:rPr>
              <a:t>direct</a:t>
            </a:r>
            <a:r>
              <a:rPr lang="de-DE" sz="4000" b="1" i="1" dirty="0">
                <a:solidFill>
                  <a:schemeClr val="bg1"/>
                </a:solidFill>
              </a:rPr>
              <a:t> </a:t>
            </a:r>
            <a:r>
              <a:rPr lang="de-DE" sz="4000" b="1" i="1" dirty="0" err="1">
                <a:solidFill>
                  <a:schemeClr val="bg1"/>
                </a:solidFill>
              </a:rPr>
              <a:t>and</a:t>
            </a:r>
            <a:r>
              <a:rPr lang="de-DE" sz="4000" b="1" i="1" dirty="0">
                <a:solidFill>
                  <a:schemeClr val="bg1"/>
                </a:solidFill>
              </a:rPr>
              <a:t> </a:t>
            </a:r>
            <a:r>
              <a:rPr lang="de-DE" sz="4000" b="1" i="1" dirty="0" err="1">
                <a:solidFill>
                  <a:schemeClr val="bg1"/>
                </a:solidFill>
              </a:rPr>
              <a:t>indirect</a:t>
            </a:r>
            <a:r>
              <a:rPr lang="de-DE" sz="4000" b="1" i="1" dirty="0">
                <a:solidFill>
                  <a:schemeClr val="bg1"/>
                </a:solidFill>
              </a:rPr>
              <a:t> </a:t>
            </a:r>
            <a:r>
              <a:rPr lang="de-DE" sz="4000" b="1" i="1" dirty="0" err="1">
                <a:solidFill>
                  <a:schemeClr val="bg1"/>
                </a:solidFill>
              </a:rPr>
              <a:t>roadmap</a:t>
            </a:r>
            <a:endParaRPr lang="de-DE" sz="4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1857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haltsplatzhalter 2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0" t="17496" r="9984" b="17596"/>
          <a:stretch/>
        </p:blipFill>
        <p:spPr>
          <a:xfrm>
            <a:off x="-36512" y="-10633"/>
            <a:ext cx="9237374" cy="5736266"/>
          </a:xfrm>
        </p:spPr>
      </p:pic>
      <p:sp>
        <p:nvSpPr>
          <p:cNvPr id="6" name="Textfeld 5"/>
          <p:cNvSpPr txBox="1"/>
          <p:nvPr/>
        </p:nvSpPr>
        <p:spPr>
          <a:xfrm>
            <a:off x="397208" y="2785492"/>
            <a:ext cx="880427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GB" sz="2400" b="1" dirty="0">
                <a:solidFill>
                  <a:schemeClr val="bg1"/>
                </a:solidFill>
              </a:rPr>
              <a:t>multiple sources of error and attack vectors…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manipulation of data on the node</a:t>
            </a:r>
            <a:endParaRPr lang="de-DE" sz="2400" dirty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manipulation of location</a:t>
            </a:r>
            <a:endParaRPr lang="de-DE" sz="2400" dirty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manipulation of availability</a:t>
            </a:r>
            <a:endParaRPr lang="de-DE" sz="2400" dirty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manipulation of hardware and</a:t>
            </a:r>
            <a:endParaRPr lang="de-DE" sz="2400" dirty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manipulation of command and control (if transmission is required)</a:t>
            </a: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95536" y="400517"/>
            <a:ext cx="6570773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Paradigm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Shift</a:t>
            </a:r>
            <a:r>
              <a:rPr lang="de-DE" sz="3200" b="1" dirty="0">
                <a:solidFill>
                  <a:schemeClr val="bg1"/>
                </a:solidFill>
              </a:rPr>
              <a:t> – </a:t>
            </a:r>
            <a:r>
              <a:rPr lang="de-DE" sz="3200" b="1" dirty="0" err="1">
                <a:solidFill>
                  <a:schemeClr val="bg1"/>
                </a:solidFill>
              </a:rPr>
              <a:t>trust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and</a:t>
            </a:r>
            <a:r>
              <a:rPr lang="de-DE" sz="3200" b="1" dirty="0">
                <a:solidFill>
                  <a:schemeClr val="bg1"/>
                </a:solidFill>
              </a:rPr>
              <a:t>/</a:t>
            </a:r>
            <a:r>
              <a:rPr lang="de-DE" sz="3200" b="1" dirty="0" err="1">
                <a:solidFill>
                  <a:schemeClr val="bg1"/>
                </a:solidFill>
              </a:rPr>
              <a:t>or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security</a:t>
            </a: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>
                <a:solidFill>
                  <a:schemeClr val="bg1"/>
                </a:solidFill>
              </a:rPr>
              <a:t>15</a:t>
            </a:fld>
            <a:endParaRPr lang="de-DE" b="1" i="1" dirty="0">
              <a:solidFill>
                <a:schemeClr val="bg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395536" y="1345332"/>
            <a:ext cx="755854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i="1" dirty="0">
                <a:solidFill>
                  <a:schemeClr val="bg1"/>
                </a:solidFill>
              </a:rPr>
              <a:t>a global </a:t>
            </a:r>
            <a:r>
              <a:rPr lang="de-DE" sz="4000" b="1" i="1" dirty="0" err="1">
                <a:solidFill>
                  <a:schemeClr val="bg1"/>
                </a:solidFill>
              </a:rPr>
              <a:t>grid</a:t>
            </a:r>
            <a:r>
              <a:rPr lang="de-DE" sz="4000" b="1" i="1" dirty="0">
                <a:solidFill>
                  <a:schemeClr val="bg1"/>
                </a:solidFill>
              </a:rPr>
              <a:t> </a:t>
            </a:r>
            <a:r>
              <a:rPr lang="de-DE" sz="4000" b="1" i="1" dirty="0" err="1">
                <a:solidFill>
                  <a:schemeClr val="bg1"/>
                </a:solidFill>
              </a:rPr>
              <a:t>with</a:t>
            </a:r>
            <a:r>
              <a:rPr lang="de-DE" sz="4000" b="1" i="1" dirty="0">
                <a:solidFill>
                  <a:schemeClr val="bg1"/>
                </a:solidFill>
              </a:rPr>
              <a:t> </a:t>
            </a:r>
            <a:r>
              <a:rPr lang="de-DE" sz="4000" b="1" i="1" dirty="0" err="1">
                <a:solidFill>
                  <a:schemeClr val="bg1"/>
                </a:solidFill>
              </a:rPr>
              <a:t>accessible</a:t>
            </a:r>
            <a:r>
              <a:rPr lang="de-DE" sz="4000" b="1" i="1" dirty="0">
                <a:solidFill>
                  <a:schemeClr val="bg1"/>
                </a:solidFill>
              </a:rPr>
              <a:t> </a:t>
            </a:r>
            <a:r>
              <a:rPr lang="de-DE" sz="4000" b="1" i="1" dirty="0" err="1">
                <a:solidFill>
                  <a:schemeClr val="bg1"/>
                </a:solidFill>
              </a:rPr>
              <a:t>nodes</a:t>
            </a:r>
            <a:endParaRPr lang="de-DE" sz="4000" b="1" i="1" dirty="0">
              <a:solidFill>
                <a:schemeClr val="bg1"/>
              </a:solidFill>
            </a:endParaRPr>
          </a:p>
          <a:p>
            <a:r>
              <a:rPr lang="de-DE" sz="4000" b="1" i="1" dirty="0" err="1">
                <a:solidFill>
                  <a:schemeClr val="bg1"/>
                </a:solidFill>
              </a:rPr>
              <a:t>requires</a:t>
            </a:r>
            <a:r>
              <a:rPr lang="de-DE" sz="4000" b="1" i="1" dirty="0">
                <a:solidFill>
                  <a:schemeClr val="bg1"/>
                </a:solidFill>
              </a:rPr>
              <a:t> mutual </a:t>
            </a:r>
            <a:r>
              <a:rPr lang="de-DE" sz="4000" b="1" i="1" dirty="0" err="1">
                <a:solidFill>
                  <a:schemeClr val="bg1"/>
                </a:solidFill>
              </a:rPr>
              <a:t>trust</a:t>
            </a:r>
            <a:r>
              <a:rPr lang="de-DE" sz="4000" b="1" i="1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2552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D:\constellation\iac2014\pics\IMG_2999.JPG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0" y="0"/>
            <a:ext cx="913798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feld 3"/>
          <p:cNvSpPr txBox="1"/>
          <p:nvPr/>
        </p:nvSpPr>
        <p:spPr>
          <a:xfrm>
            <a:off x="395536" y="400517"/>
            <a:ext cx="2040943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Conclusion</a:t>
            </a: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/>
              <a:t>16</a:t>
            </a:fld>
            <a:endParaRPr lang="de-DE" b="1" i="1" dirty="0"/>
          </a:p>
        </p:txBody>
      </p:sp>
      <p:sp>
        <p:nvSpPr>
          <p:cNvPr id="7" name="Textfeld 6"/>
          <p:cNvSpPr txBox="1"/>
          <p:nvPr/>
        </p:nvSpPr>
        <p:spPr>
          <a:xfrm flipH="1">
            <a:off x="2825995" y="400517"/>
            <a:ext cx="6211145" cy="2123658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i="1" dirty="0"/>
              <a:t>Internet of Things era is there!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1" dirty="0">
                <a:solidFill>
                  <a:srgbClr val="7030A0"/>
                </a:solidFill>
              </a:rPr>
              <a:t>will be / is already the infrastructure of space ops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offers advantages in automation especially for mega constellations like </a:t>
            </a:r>
            <a:r>
              <a:rPr lang="en-US" i="1" dirty="0" err="1"/>
              <a:t>OneWeb</a:t>
            </a:r>
            <a:r>
              <a:rPr lang="en-US" i="1" dirty="0"/>
              <a:t> and SpaceX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offers new tools and </a:t>
            </a:r>
            <a:r>
              <a:rPr lang="en-US" i="1" dirty="0" err="1"/>
              <a:t>cooperations</a:t>
            </a:r>
            <a:r>
              <a:rPr lang="en-US" i="1" dirty="0"/>
              <a:t> for small organizations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raises demand for new security approaches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raises demand in infrastructure</a:t>
            </a:r>
          </a:p>
        </p:txBody>
      </p:sp>
      <p:sp>
        <p:nvSpPr>
          <p:cNvPr id="8" name="Textfeld 7"/>
          <p:cNvSpPr txBox="1"/>
          <p:nvPr/>
        </p:nvSpPr>
        <p:spPr>
          <a:xfrm flipH="1">
            <a:off x="2825995" y="2785492"/>
            <a:ext cx="6211145" cy="2123658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i="1" dirty="0"/>
              <a:t>Distributed Ground Station Network (DGSN)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 err="1"/>
              <a:t>IoT</a:t>
            </a:r>
            <a:r>
              <a:rPr lang="en-US" i="1" dirty="0"/>
              <a:t> is the only way for scalability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comparison metric supports “island” deployment approach (core network of clustered stations + open for external users)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open-source approach supports mutual trust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cooperative design and operation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1" dirty="0">
                <a:solidFill>
                  <a:srgbClr val="7030A0"/>
                </a:solidFill>
              </a:rPr>
              <a:t>measuring everything!</a:t>
            </a:r>
            <a:r>
              <a:rPr lang="en-US" sz="1700" i="1" dirty="0"/>
              <a:t> Transmission at a later phase</a:t>
            </a:r>
          </a:p>
        </p:txBody>
      </p:sp>
    </p:spTree>
    <p:extLst>
      <p:ext uri="{BB962C8B-B14F-4D97-AF65-F5344CB8AC3E}">
        <p14:creationId xmlns:p14="http://schemas.microsoft.com/office/powerpoint/2010/main" val="1488717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D:\constellation\iac2014\logo-2014-600x54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5849" y="4227127"/>
            <a:ext cx="948947" cy="854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D:\constellation\iac2014\socis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138" y="4411553"/>
            <a:ext cx="1018094" cy="318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D:\constellation\iac2014\170px-ESA_LOGO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137" y="4997004"/>
            <a:ext cx="886738" cy="38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382" y="5068994"/>
            <a:ext cx="863774" cy="298395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673" y="4221802"/>
            <a:ext cx="1166812" cy="795337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5029268"/>
            <a:ext cx="1166812" cy="261805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1619672" y="184938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19" name="Textfeld 18"/>
          <p:cNvSpPr txBox="1"/>
          <p:nvPr/>
        </p:nvSpPr>
        <p:spPr>
          <a:xfrm>
            <a:off x="1043608" y="1440567"/>
            <a:ext cx="71287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join</a:t>
            </a:r>
            <a:r>
              <a:rPr lang="de-DE" dirty="0"/>
              <a:t> a global internet-</a:t>
            </a:r>
            <a:r>
              <a:rPr lang="de-DE" dirty="0" err="1"/>
              <a:t>connected</a:t>
            </a:r>
            <a:r>
              <a:rPr lang="de-DE" dirty="0"/>
              <a:t> </a:t>
            </a:r>
            <a:r>
              <a:rPr lang="de-DE" dirty="0" err="1"/>
              <a:t>satellite</a:t>
            </a:r>
            <a:r>
              <a:rPr lang="de-DE" dirty="0"/>
              <a:t> </a:t>
            </a:r>
            <a:r>
              <a:rPr lang="de-DE" dirty="0" err="1"/>
              <a:t>tracking</a:t>
            </a:r>
            <a:r>
              <a:rPr lang="de-DE" dirty="0"/>
              <a:t> </a:t>
            </a:r>
            <a:r>
              <a:rPr lang="de-DE" dirty="0" err="1"/>
              <a:t>grid</a:t>
            </a:r>
            <a:endParaRPr lang="de-DE" dirty="0"/>
          </a:p>
          <a:p>
            <a:pPr algn="ctr"/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in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find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missing</a:t>
            </a:r>
            <a:r>
              <a:rPr lang="de-DE" dirty="0"/>
              <a:t> </a:t>
            </a:r>
            <a:r>
              <a:rPr lang="de-DE" dirty="0" err="1"/>
              <a:t>CubeSat</a:t>
            </a:r>
            <a:r>
              <a:rPr lang="de-DE" dirty="0"/>
              <a:t>?</a:t>
            </a:r>
          </a:p>
          <a:p>
            <a:pPr algn="ctr"/>
            <a:r>
              <a:rPr lang="de-DE" sz="2200" b="1" dirty="0"/>
              <a:t>Distributed </a:t>
            </a:r>
            <a:r>
              <a:rPr lang="de-DE" sz="2200" b="1" dirty="0" err="1"/>
              <a:t>Ground</a:t>
            </a:r>
            <a:r>
              <a:rPr lang="de-DE" sz="2200" b="1" dirty="0"/>
              <a:t> Station Network</a:t>
            </a:r>
          </a:p>
        </p:txBody>
      </p:sp>
      <p:sp>
        <p:nvSpPr>
          <p:cNvPr id="56" name="Textfeld 55"/>
          <p:cNvSpPr txBox="1"/>
          <p:nvPr/>
        </p:nvSpPr>
        <p:spPr>
          <a:xfrm>
            <a:off x="933902" y="2857500"/>
            <a:ext cx="712879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r>
              <a:rPr lang="de-DE" dirty="0"/>
              <a:t>!</a:t>
            </a:r>
          </a:p>
          <a:p>
            <a:pPr algn="ctr"/>
            <a:r>
              <a:rPr lang="de-DE" sz="2200" b="1" dirty="0"/>
              <a:t>hornig@aerospaceresearch.net</a:t>
            </a:r>
          </a:p>
          <a:p>
            <a:pPr algn="ctr"/>
            <a:r>
              <a:rPr lang="de-DE" sz="2200" b="1" dirty="0" err="1"/>
              <a:t>code</a:t>
            </a:r>
            <a:r>
              <a:rPr lang="de-DE" sz="2200" b="1" dirty="0"/>
              <a:t> on github.com/</a:t>
            </a:r>
            <a:r>
              <a:rPr lang="de-DE" sz="2200" b="1" dirty="0" err="1"/>
              <a:t>aerospaceresearch</a:t>
            </a:r>
            <a:endParaRPr lang="de-DE" sz="2200" b="1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191" y="4256671"/>
            <a:ext cx="1125121" cy="1125121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/>
              <a:t>17</a:t>
            </a:fld>
            <a:endParaRPr lang="de-DE" b="1" i="1" dirty="0"/>
          </a:p>
        </p:txBody>
      </p:sp>
      <p:sp>
        <p:nvSpPr>
          <p:cNvPr id="5" name="Textfeld 4"/>
          <p:cNvSpPr txBox="1"/>
          <p:nvPr/>
        </p:nvSpPr>
        <p:spPr>
          <a:xfrm>
            <a:off x="5148064" y="2389136"/>
            <a:ext cx="4366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CreativeCommons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-NC-SA </a:t>
            </a:r>
            <a:r>
              <a:rPr lang="de-DE" dirty="0" err="1"/>
              <a:t>applies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7434782" y="4236759"/>
            <a:ext cx="8816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i="1" dirty="0" err="1">
                <a:solidFill>
                  <a:schemeClr val="bg1">
                    <a:lumMod val="75000"/>
                  </a:schemeClr>
                </a:solidFill>
              </a:rPr>
              <a:t>FairUse</a:t>
            </a:r>
            <a:endParaRPr lang="de-DE" sz="1200" i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de-DE" sz="1200" i="1" dirty="0" err="1">
                <a:solidFill>
                  <a:schemeClr val="bg1">
                    <a:lumMod val="75000"/>
                  </a:schemeClr>
                </a:solidFill>
              </a:rPr>
              <a:t>applies</a:t>
            </a:r>
            <a:endParaRPr lang="de-DE" sz="1200" i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de-DE" sz="1200" i="1" dirty="0">
                <a:solidFill>
                  <a:schemeClr val="bg1">
                    <a:lumMod val="75000"/>
                  </a:schemeClr>
                </a:solidFill>
              </a:rPr>
              <a:t>on </a:t>
            </a:r>
            <a:r>
              <a:rPr lang="de-DE" sz="1200" i="1" dirty="0" err="1">
                <a:solidFill>
                  <a:schemeClr val="bg1">
                    <a:lumMod val="75000"/>
                  </a:schemeClr>
                </a:solidFill>
              </a:rPr>
              <a:t>logos</a:t>
            </a:r>
            <a:endParaRPr lang="de-DE" sz="1200" i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de-DE" sz="1200" i="1" dirty="0" err="1">
                <a:solidFill>
                  <a:schemeClr val="bg1">
                    <a:lumMod val="75000"/>
                  </a:schemeClr>
                </a:solidFill>
              </a:rPr>
              <a:t>and</a:t>
            </a:r>
            <a:r>
              <a:rPr lang="de-DE" sz="1200" i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sz="1200" i="1" dirty="0" err="1">
                <a:solidFill>
                  <a:schemeClr val="bg1">
                    <a:lumMod val="75000"/>
                  </a:schemeClr>
                </a:solidFill>
              </a:rPr>
              <a:t>fotos</a:t>
            </a:r>
            <a:endParaRPr lang="de-DE" sz="1200" i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de-DE" sz="1200" i="1" dirty="0" err="1">
                <a:solidFill>
                  <a:schemeClr val="bg1">
                    <a:lumMod val="75000"/>
                  </a:schemeClr>
                </a:solidFill>
              </a:rPr>
              <a:t>with</a:t>
            </a:r>
            <a:r>
              <a:rPr lang="de-DE" sz="1200" i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DE" sz="1200" i="1" dirty="0" err="1">
                <a:solidFill>
                  <a:schemeClr val="bg1">
                    <a:lumMod val="75000"/>
                  </a:schemeClr>
                </a:solidFill>
              </a:rPr>
              <a:t>sources</a:t>
            </a:r>
            <a:r>
              <a:rPr lang="de-DE" sz="1200" i="1" dirty="0">
                <a:solidFill>
                  <a:schemeClr val="bg1">
                    <a:lumMod val="75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4632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Sequenz 01_4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17577"/>
            <a:ext cx="9143999" cy="514350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95536" y="265212"/>
            <a:ext cx="8424936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>
                    <a:lumMod val="75000"/>
                  </a:schemeClr>
                </a:solidFill>
              </a:rPr>
              <a:t>In 2013 the Global Standards Initiative on Internet of Things (</a:t>
            </a:r>
            <a:r>
              <a:rPr lang="en-US" sz="1500" dirty="0" err="1">
                <a:solidFill>
                  <a:schemeClr val="bg1">
                    <a:lumMod val="75000"/>
                  </a:schemeClr>
                </a:solidFill>
              </a:rPr>
              <a:t>IoT</a:t>
            </a:r>
            <a:r>
              <a:rPr lang="en-US" sz="1500" dirty="0">
                <a:solidFill>
                  <a:schemeClr val="bg1">
                    <a:lumMod val="75000"/>
                  </a:schemeClr>
                </a:solidFill>
              </a:rPr>
              <a:t>-GSI) defined the </a:t>
            </a:r>
            <a:r>
              <a:rPr lang="en-US" sz="1500" dirty="0" err="1">
                <a:solidFill>
                  <a:schemeClr val="bg1">
                    <a:lumMod val="75000"/>
                  </a:schemeClr>
                </a:solidFill>
              </a:rPr>
              <a:t>IoT</a:t>
            </a:r>
            <a:r>
              <a:rPr lang="en-US" sz="1500" dirty="0">
                <a:solidFill>
                  <a:schemeClr val="bg1">
                    <a:lumMod val="75000"/>
                  </a:schemeClr>
                </a:solidFill>
              </a:rPr>
              <a:t> as</a:t>
            </a:r>
          </a:p>
          <a:p>
            <a:pPr algn="ctr"/>
            <a:r>
              <a:rPr lang="en-US" sz="2200" b="1" i="1" dirty="0">
                <a:solidFill>
                  <a:schemeClr val="bg1">
                    <a:lumMod val="95000"/>
                  </a:schemeClr>
                </a:solidFill>
              </a:rPr>
              <a:t>"the infrastructure of the information society“.</a:t>
            </a:r>
          </a:p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ITU, Internet of Things Global Standards Initiative (Geneva)</a:t>
            </a: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b="1" i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1500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en-US" sz="1500" dirty="0">
                <a:solidFill>
                  <a:schemeClr val="bg1">
                    <a:lumMod val="75000"/>
                  </a:schemeClr>
                </a:solidFill>
              </a:rPr>
              <a:t>According to estimations for 2020, </a:t>
            </a:r>
            <a:r>
              <a:rPr lang="en-US" sz="1500" dirty="0" err="1">
                <a:solidFill>
                  <a:schemeClr val="bg1">
                    <a:lumMod val="75000"/>
                  </a:schemeClr>
                </a:solidFill>
              </a:rPr>
              <a:t>IoT</a:t>
            </a:r>
            <a:r>
              <a:rPr lang="en-US" sz="1500" dirty="0">
                <a:solidFill>
                  <a:schemeClr val="bg1">
                    <a:lumMod val="75000"/>
                  </a:schemeClr>
                </a:solidFill>
              </a:rPr>
              <a:t> will consist</a:t>
            </a:r>
          </a:p>
          <a:p>
            <a:pPr algn="ctr"/>
            <a:r>
              <a:rPr lang="en-US" b="1" i="1" dirty="0">
                <a:solidFill>
                  <a:schemeClr val="bg1">
                    <a:lumMod val="95000"/>
                  </a:schemeClr>
                </a:solidFill>
              </a:rPr>
              <a:t>“</a:t>
            </a:r>
            <a:r>
              <a:rPr lang="en-US" sz="2200" b="1" i="1" dirty="0">
                <a:solidFill>
                  <a:schemeClr val="bg1">
                    <a:lumMod val="95000"/>
                  </a:schemeClr>
                </a:solidFill>
              </a:rPr>
              <a:t>of almost 50 billion objects and interconnection is expected</a:t>
            </a:r>
          </a:p>
          <a:p>
            <a:pPr algn="ctr"/>
            <a:r>
              <a:rPr lang="en-US" sz="2200" b="1" i="1" dirty="0">
                <a:solidFill>
                  <a:schemeClr val="bg1">
                    <a:lumMod val="95000"/>
                  </a:schemeClr>
                </a:solidFill>
              </a:rPr>
              <a:t>to usher in automation in nearly all fields”.</a:t>
            </a:r>
          </a:p>
          <a:p>
            <a:pPr algn="ctr"/>
            <a:r>
              <a:rPr lang="en-US" sz="1400" b="1" dirty="0">
                <a:solidFill>
                  <a:schemeClr val="bg1">
                    <a:lumMod val="75000"/>
                  </a:schemeClr>
                </a:solidFill>
              </a:rPr>
              <a:t>Dave Evans, Cisco “The Internet of Things,” April 2011.</a:t>
            </a:r>
            <a:endParaRPr lang="de-DE" sz="14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>
                <a:solidFill>
                  <a:schemeClr val="bg1"/>
                </a:solidFill>
              </a:rPr>
              <a:t>2</a:t>
            </a:fld>
            <a:endParaRPr lang="de-DE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522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25516"/>
          </a:xfrm>
        </p:spPr>
      </p:pic>
      <p:sp>
        <p:nvSpPr>
          <p:cNvPr id="5" name="Textfeld 4"/>
          <p:cNvSpPr txBox="1"/>
          <p:nvPr/>
        </p:nvSpPr>
        <p:spPr>
          <a:xfrm flipH="1">
            <a:off x="4572000" y="2870732"/>
            <a:ext cx="435597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</a:rPr>
              <a:t>"Today: </a:t>
            </a:r>
            <a:r>
              <a:rPr lang="en-US" i="1" dirty="0" err="1">
                <a:solidFill>
                  <a:schemeClr val="bg1"/>
                </a:solidFill>
              </a:rPr>
              <a:t>NanoRacks</a:t>
            </a:r>
            <a:r>
              <a:rPr lang="en-US" i="1" dirty="0">
                <a:solidFill>
                  <a:schemeClr val="bg1"/>
                </a:solidFill>
              </a:rPr>
              <a:t> Inadvertent Deploy:</a:t>
            </a:r>
          </a:p>
          <a:p>
            <a:pPr algn="r"/>
            <a:r>
              <a:rPr lang="en-US" sz="2400" b="1" i="1" dirty="0">
                <a:solidFill>
                  <a:schemeClr val="bg1"/>
                </a:solidFill>
              </a:rPr>
              <a:t>On Saturday, ground teams observed the </a:t>
            </a:r>
            <a:r>
              <a:rPr lang="en-US" sz="2400" b="1" i="1" u="sng" dirty="0">
                <a:solidFill>
                  <a:schemeClr val="bg1"/>
                </a:solidFill>
              </a:rPr>
              <a:t>inadvertent</a:t>
            </a:r>
            <a:r>
              <a:rPr lang="en-US" sz="2400" b="1" i="1" dirty="0">
                <a:solidFill>
                  <a:schemeClr val="bg1"/>
                </a:solidFill>
              </a:rPr>
              <a:t> deploy</a:t>
            </a:r>
            <a:r>
              <a:rPr lang="en-US" i="1" dirty="0">
                <a:solidFill>
                  <a:schemeClr val="bg1"/>
                </a:solidFill>
              </a:rPr>
              <a:t> of two </a:t>
            </a:r>
            <a:r>
              <a:rPr lang="en-US" i="1" dirty="0" err="1">
                <a:solidFill>
                  <a:schemeClr val="bg1"/>
                </a:solidFill>
              </a:rPr>
              <a:t>Cosmogia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CubeSats</a:t>
            </a:r>
            <a:r>
              <a:rPr lang="en-US" i="1" dirty="0">
                <a:solidFill>
                  <a:schemeClr val="bg1"/>
                </a:solidFill>
              </a:rPr>
              <a:t> from </a:t>
            </a:r>
            <a:r>
              <a:rPr lang="en-US" i="1" dirty="0" err="1">
                <a:solidFill>
                  <a:schemeClr val="bg1"/>
                </a:solidFill>
              </a:rPr>
              <a:t>Deployer</a:t>
            </a:r>
            <a:r>
              <a:rPr lang="en-US" i="1" dirty="0">
                <a:solidFill>
                  <a:schemeClr val="bg1"/>
                </a:solidFill>
              </a:rPr>
              <a:t> #5 of the </a:t>
            </a:r>
            <a:r>
              <a:rPr lang="en-US" i="1" dirty="0" err="1">
                <a:solidFill>
                  <a:schemeClr val="bg1"/>
                </a:solidFill>
              </a:rPr>
              <a:t>NanoRack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Cubesat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Deployer</a:t>
            </a:r>
            <a:r>
              <a:rPr lang="en-US" i="1" dirty="0">
                <a:solidFill>
                  <a:schemeClr val="bg1"/>
                </a:solidFill>
              </a:rPr>
              <a:t> (NRCSD).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4644008" y="4729708"/>
            <a:ext cx="4320480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September 5, 2014</a:t>
            </a:r>
          </a:p>
          <a:p>
            <a:pPr algn="r"/>
            <a:r>
              <a:rPr lang="de-DE" sz="1300" dirty="0"/>
              <a:t>nasawatch.com/</a:t>
            </a:r>
            <a:r>
              <a:rPr lang="de-DE" sz="1300" dirty="0" err="1"/>
              <a:t>archives</a:t>
            </a:r>
            <a:r>
              <a:rPr lang="de-DE" sz="1300" dirty="0"/>
              <a:t>/2014/09/problems-persis.html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2123728" y="994731"/>
            <a:ext cx="18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dirty="0" err="1">
                <a:solidFill>
                  <a:schemeClr val="bg1"/>
                </a:solidFill>
              </a:rPr>
              <a:t>Why</a:t>
            </a:r>
            <a:r>
              <a:rPr lang="de-DE" sz="4800" dirty="0">
                <a:solidFill>
                  <a:schemeClr val="bg1"/>
                </a:solidFill>
              </a:rPr>
              <a:t>?</a:t>
            </a:r>
          </a:p>
        </p:txBody>
      </p:sp>
      <p:cxnSp>
        <p:nvCxnSpPr>
          <p:cNvPr id="12" name="Gerade Verbindung mit Pfeil 11"/>
          <p:cNvCxnSpPr/>
          <p:nvPr/>
        </p:nvCxnSpPr>
        <p:spPr>
          <a:xfrm flipH="1" flipV="1">
            <a:off x="5652120" y="2262927"/>
            <a:ext cx="792088" cy="599831"/>
          </a:xfrm>
          <a:prstGeom prst="straightConnector1">
            <a:avLst/>
          </a:prstGeom>
          <a:ln w="60325" cap="rnd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/>
          <p:cNvSpPr txBox="1"/>
          <p:nvPr/>
        </p:nvSpPr>
        <p:spPr>
          <a:xfrm rot="5400000">
            <a:off x="-2412352" y="3023856"/>
            <a:ext cx="511709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src</a:t>
            </a:r>
            <a:r>
              <a:rPr lang="en-US" sz="1300" dirty="0">
                <a:solidFill>
                  <a:schemeClr val="bg1"/>
                </a:solidFill>
              </a:rPr>
              <a:t>: www.nasa.gov/content/nanoracks-cubesats-are-deployed</a:t>
            </a:r>
            <a:endParaRPr lang="de-DE" sz="1300" dirty="0">
              <a:solidFill>
                <a:schemeClr val="bg1"/>
              </a:solidFill>
            </a:endParaRPr>
          </a:p>
        </p:txBody>
      </p:sp>
      <p:grpSp>
        <p:nvGrpSpPr>
          <p:cNvPr id="21" name="Gruppieren 20"/>
          <p:cNvGrpSpPr/>
          <p:nvPr/>
        </p:nvGrpSpPr>
        <p:grpSpPr>
          <a:xfrm>
            <a:off x="2123728" y="1705372"/>
            <a:ext cx="2250483" cy="1512168"/>
            <a:chOff x="2123728" y="1705372"/>
            <a:chExt cx="2250483" cy="1512168"/>
          </a:xfrm>
        </p:grpSpPr>
        <p:sp>
          <p:nvSpPr>
            <p:cNvPr id="15" name="Textfeld 14"/>
            <p:cNvSpPr txBox="1"/>
            <p:nvPr/>
          </p:nvSpPr>
          <p:spPr>
            <a:xfrm>
              <a:off x="2123728" y="1705372"/>
              <a:ext cx="2250483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200" dirty="0" err="1">
                  <a:solidFill>
                    <a:schemeClr val="bg1"/>
                  </a:solidFill>
                </a:rPr>
                <a:t>Some</a:t>
              </a:r>
              <a:r>
                <a:rPr lang="de-DE" sz="2200" dirty="0">
                  <a:solidFill>
                    <a:schemeClr val="bg1"/>
                  </a:solidFill>
                </a:rPr>
                <a:t> </a:t>
              </a:r>
              <a:r>
                <a:rPr lang="de-DE" sz="2200" dirty="0" err="1">
                  <a:solidFill>
                    <a:schemeClr val="bg1"/>
                  </a:solidFill>
                </a:rPr>
                <a:t>CubeSats</a:t>
              </a:r>
              <a:endParaRPr lang="de-DE" sz="2200" dirty="0">
                <a:solidFill>
                  <a:schemeClr val="bg1"/>
                </a:solidFill>
              </a:endParaRPr>
            </a:p>
            <a:p>
              <a:r>
                <a:rPr lang="de-DE" sz="2200" dirty="0">
                  <a:solidFill>
                    <a:schemeClr val="bg1"/>
                  </a:solidFill>
                </a:rPr>
                <a:t>Lost in Space! ;)</a:t>
              </a:r>
            </a:p>
            <a:p>
              <a:r>
                <a:rPr lang="de-DE" sz="2200" dirty="0">
                  <a:solidFill>
                    <a:schemeClr val="bg1"/>
                  </a:solidFill>
                </a:rPr>
                <a:t>But not </a:t>
              </a:r>
              <a:r>
                <a:rPr lang="de-DE" sz="2200" dirty="0" err="1">
                  <a:solidFill>
                    <a:schemeClr val="bg1"/>
                  </a:solidFill>
                </a:rPr>
                <a:t>for</a:t>
              </a:r>
              <a:r>
                <a:rPr lang="de-DE" sz="2200" dirty="0">
                  <a:solidFill>
                    <a:schemeClr val="bg1"/>
                  </a:solidFill>
                </a:rPr>
                <a:t> </a:t>
              </a:r>
              <a:r>
                <a:rPr lang="de-DE" sz="2200" dirty="0" err="1">
                  <a:solidFill>
                    <a:schemeClr val="bg1"/>
                  </a:solidFill>
                </a:rPr>
                <a:t>long</a:t>
              </a:r>
              <a:endParaRPr lang="de-DE" sz="2200" dirty="0">
                <a:solidFill>
                  <a:schemeClr val="bg1"/>
                </a:solidFill>
              </a:endParaRPr>
            </a:p>
          </p:txBody>
        </p:sp>
        <p:cxnSp>
          <p:nvCxnSpPr>
            <p:cNvPr id="17" name="Gerade Verbindung mit Pfeil 16"/>
            <p:cNvCxnSpPr/>
            <p:nvPr/>
          </p:nvCxnSpPr>
          <p:spPr>
            <a:xfrm>
              <a:off x="2837698" y="2862758"/>
              <a:ext cx="1086230" cy="354782"/>
            </a:xfrm>
            <a:prstGeom prst="straightConnector1">
              <a:avLst/>
            </a:prstGeom>
            <a:ln w="60325" cap="rnd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feld 12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>
                <a:solidFill>
                  <a:schemeClr val="bg1"/>
                </a:solidFill>
              </a:rPr>
              <a:t>3</a:t>
            </a:fld>
            <a:endParaRPr lang="de-DE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28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323528" y="49188"/>
            <a:ext cx="4104456" cy="8640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446971" y="127293"/>
            <a:ext cx="39670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/>
              <a:t>one</a:t>
            </a:r>
            <a:r>
              <a:rPr lang="de-DE" sz="2000" dirty="0"/>
              <a:t> </a:t>
            </a:r>
            <a:r>
              <a:rPr lang="de-DE" sz="2000" dirty="0" err="1"/>
              <a:t>groundstation</a:t>
            </a:r>
            <a:r>
              <a:rPr lang="de-DE" sz="2000" dirty="0"/>
              <a:t> </a:t>
            </a:r>
            <a:r>
              <a:rPr lang="de-DE" sz="2000" dirty="0" err="1"/>
              <a:t>above</a:t>
            </a:r>
            <a:r>
              <a:rPr lang="de-DE" sz="2000" dirty="0"/>
              <a:t> Stuttgart</a:t>
            </a:r>
          </a:p>
          <a:p>
            <a:r>
              <a:rPr lang="de-DE" sz="2000" dirty="0"/>
              <a:t>„</a:t>
            </a:r>
            <a:r>
              <a:rPr lang="de-DE" sz="2000" dirty="0" err="1"/>
              <a:t>AntennaForest</a:t>
            </a:r>
            <a:r>
              <a:rPr lang="de-DE" sz="2000" dirty="0"/>
              <a:t>“</a:t>
            </a: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5" y="-51579"/>
            <a:ext cx="9149972" cy="5953844"/>
          </a:xfrm>
        </p:spPr>
      </p:pic>
      <p:sp>
        <p:nvSpPr>
          <p:cNvPr id="8" name="Textfeld 7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>
                <a:solidFill>
                  <a:schemeClr val="bg1"/>
                </a:solidFill>
              </a:rPr>
              <a:t>4</a:t>
            </a:fld>
            <a:endParaRPr lang="de-DE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273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64704" y="-1"/>
            <a:ext cx="7619999" cy="5714999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324" y="-8392"/>
            <a:ext cx="7649532" cy="5723391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 flipH="1">
            <a:off x="4726649" y="4873724"/>
            <a:ext cx="43559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ISEE-3 Reboot</a:t>
            </a:r>
          </a:p>
          <a:p>
            <a:r>
              <a:rPr lang="en-US" i="1" dirty="0">
                <a:solidFill>
                  <a:schemeClr val="bg1"/>
                </a:solidFill>
              </a:rPr>
              <a:t>Stanford Dish</a:t>
            </a:r>
          </a:p>
        </p:txBody>
      </p:sp>
      <p:sp>
        <p:nvSpPr>
          <p:cNvPr id="7" name="Textfeld 6"/>
          <p:cNvSpPr txBox="1"/>
          <p:nvPr/>
        </p:nvSpPr>
        <p:spPr>
          <a:xfrm flipH="1">
            <a:off x="1891020" y="4873724"/>
            <a:ext cx="2536964" cy="738664"/>
          </a:xfrm>
          <a:prstGeom prst="rect">
            <a:avLst/>
          </a:prstGeom>
          <a:solidFill>
            <a:schemeClr val="bg1">
              <a:lumMod val="95000"/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b="1" i="1" dirty="0"/>
              <a:t>Travis Goodspeed</a:t>
            </a:r>
          </a:p>
          <a:p>
            <a:pPr algn="r"/>
            <a:r>
              <a:rPr lang="en-US" i="1" dirty="0"/>
              <a:t>US-Navy Inmarsat Dish</a:t>
            </a:r>
          </a:p>
        </p:txBody>
      </p:sp>
      <p:sp>
        <p:nvSpPr>
          <p:cNvPr id="8" name="Textfeld 7"/>
          <p:cNvSpPr txBox="1"/>
          <p:nvPr/>
        </p:nvSpPr>
        <p:spPr>
          <a:xfrm rot="5400000">
            <a:off x="-2693511" y="2742698"/>
            <a:ext cx="56794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300">
                <a:solidFill>
                  <a:schemeClr val="bg1"/>
                </a:solidFill>
              </a:rPr>
              <a:t>http://spacecollege.org/isee3/isee-3-reboot-team-at-the-stanford-dish.html</a:t>
            </a:r>
            <a:endParaRPr lang="de-DE" sz="1300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 rot="5400000">
            <a:off x="6194614" y="2723427"/>
            <a:ext cx="5679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100" dirty="0">
                <a:solidFill>
                  <a:schemeClr val="bg1"/>
                </a:solidFill>
              </a:rPr>
              <a:t>http://travisgoodspeed.blogspot.mx/2013/07/hillbilly-tracking-of-low-earth-orbit.html?m=1</a:t>
            </a:r>
          </a:p>
        </p:txBody>
      </p:sp>
      <p:sp>
        <p:nvSpPr>
          <p:cNvPr id="10" name="Textfeld 9"/>
          <p:cNvSpPr txBox="1"/>
          <p:nvPr/>
        </p:nvSpPr>
        <p:spPr>
          <a:xfrm flipH="1">
            <a:off x="4726649" y="3261092"/>
            <a:ext cx="4355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hobbyists re-activate</a:t>
            </a:r>
          </a:p>
          <a:p>
            <a:r>
              <a:rPr lang="en-US" sz="2400" b="1" i="1" dirty="0"/>
              <a:t>NASA satellite</a:t>
            </a:r>
            <a:endParaRPr lang="en-US" sz="2400" i="1" dirty="0"/>
          </a:p>
        </p:txBody>
      </p:sp>
      <p:sp>
        <p:nvSpPr>
          <p:cNvPr id="11" name="Textfeld 10"/>
          <p:cNvSpPr txBox="1"/>
          <p:nvPr/>
        </p:nvSpPr>
        <p:spPr>
          <a:xfrm flipH="1">
            <a:off x="1891020" y="3217540"/>
            <a:ext cx="2536964" cy="861774"/>
          </a:xfrm>
          <a:prstGeom prst="rect">
            <a:avLst/>
          </a:prstGeom>
          <a:solidFill>
            <a:schemeClr val="bg1">
              <a:lumMod val="95000"/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b="1" i="1" dirty="0"/>
              <a:t>hacker prepares</a:t>
            </a:r>
          </a:p>
          <a:p>
            <a:pPr algn="r"/>
            <a:r>
              <a:rPr lang="en-US" sz="2400" b="1" i="1" dirty="0"/>
              <a:t>satellite port scan</a:t>
            </a:r>
            <a:endParaRPr lang="en-US" sz="2400" i="1" dirty="0"/>
          </a:p>
        </p:txBody>
      </p:sp>
      <p:sp>
        <p:nvSpPr>
          <p:cNvPr id="12" name="Textfeld 11"/>
          <p:cNvSpPr txBox="1"/>
          <p:nvPr/>
        </p:nvSpPr>
        <p:spPr>
          <a:xfrm>
            <a:off x="395536" y="400517"/>
            <a:ext cx="4019627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What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else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can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you</a:t>
            </a:r>
            <a:r>
              <a:rPr lang="de-DE" sz="3200" b="1" dirty="0">
                <a:solidFill>
                  <a:schemeClr val="bg1"/>
                </a:solidFill>
              </a:rPr>
              <a:t> do?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>
                <a:solidFill>
                  <a:schemeClr val="bg1"/>
                </a:solidFill>
              </a:rPr>
              <a:t>5</a:t>
            </a:fld>
            <a:endParaRPr lang="de-DE" b="1" i="1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902533" y="400517"/>
            <a:ext cx="3413883" cy="1692771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Many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more</a:t>
            </a:r>
            <a:r>
              <a:rPr lang="de-DE" sz="3200" b="1" dirty="0">
                <a:solidFill>
                  <a:schemeClr val="bg1"/>
                </a:solidFill>
              </a:rPr>
              <a:t> </a:t>
            </a:r>
            <a:r>
              <a:rPr lang="de-DE" sz="3200" b="1" dirty="0" err="1">
                <a:solidFill>
                  <a:schemeClr val="bg1"/>
                </a:solidFill>
              </a:rPr>
              <a:t>things</a:t>
            </a:r>
            <a:r>
              <a:rPr lang="de-DE" sz="3200" b="1" dirty="0">
                <a:solidFill>
                  <a:schemeClr val="bg1"/>
                </a:solidFill>
              </a:rPr>
              <a:t>!</a:t>
            </a:r>
          </a:p>
          <a:p>
            <a:r>
              <a:rPr lang="de-DE" dirty="0" err="1">
                <a:solidFill>
                  <a:schemeClr val="bg1"/>
                </a:solidFill>
              </a:rPr>
              <a:t>please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stay</a:t>
            </a:r>
            <a:r>
              <a:rPr lang="de-DE" dirty="0">
                <a:solidFill>
                  <a:schemeClr val="bg1"/>
                </a:solidFill>
              </a:rPr>
              <a:t> &amp; </a:t>
            </a:r>
            <a:r>
              <a:rPr lang="de-DE" dirty="0" err="1">
                <a:solidFill>
                  <a:schemeClr val="bg1"/>
                </a:solidFill>
              </a:rPr>
              <a:t>ask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LeafSpace</a:t>
            </a:r>
            <a:r>
              <a:rPr lang="de-DE" dirty="0">
                <a:solidFill>
                  <a:schemeClr val="bg1"/>
                </a:solidFill>
              </a:rPr>
              <a:t> B4.3.2</a:t>
            </a:r>
          </a:p>
          <a:p>
            <a:r>
              <a:rPr lang="de-DE" dirty="0">
                <a:solidFill>
                  <a:schemeClr val="bg1"/>
                </a:solidFill>
              </a:rPr>
              <a:t>Helen/Ukube-1 B4.3.1</a:t>
            </a:r>
          </a:p>
          <a:p>
            <a:r>
              <a:rPr lang="de-DE" dirty="0" err="1">
                <a:solidFill>
                  <a:schemeClr val="bg1"/>
                </a:solidFill>
              </a:rPr>
              <a:t>during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their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talks</a:t>
            </a:r>
            <a:r>
              <a:rPr lang="de-DE" dirty="0">
                <a:solidFill>
                  <a:schemeClr val="bg1"/>
                </a:solidFill>
              </a:rPr>
              <a:t> ;)</a:t>
            </a:r>
          </a:p>
        </p:txBody>
      </p:sp>
    </p:spTree>
    <p:extLst>
      <p:ext uri="{BB962C8B-B14F-4D97-AF65-F5344CB8AC3E}">
        <p14:creationId xmlns:p14="http://schemas.microsoft.com/office/powerpoint/2010/main" val="3710108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61658" cy="571500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395536" y="400517"/>
            <a:ext cx="1875835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anywhere</a:t>
            </a: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 flipH="1">
            <a:off x="1324438" y="3649588"/>
            <a:ext cx="6775954" cy="1569660"/>
          </a:xfrm>
          <a:prstGeom prst="rect">
            <a:avLst/>
          </a:prstGeom>
          <a:solidFill>
            <a:schemeClr val="bg1">
              <a:lumMod val="95000"/>
              <a:alpha val="59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i="1" dirty="0"/>
              <a:t>Comparison of DGSN with typical ground station</a:t>
            </a:r>
          </a:p>
          <a:p>
            <a:r>
              <a:rPr lang="en-US" i="1" dirty="0"/>
              <a:t>DGSN station:		fixed antenna with elevation &gt; 60</a:t>
            </a:r>
          </a:p>
          <a:p>
            <a:r>
              <a:rPr lang="en-US" i="1" dirty="0"/>
              <a:t>Typical station:		motorized antenna with elevation &gt; 10</a:t>
            </a:r>
          </a:p>
          <a:p>
            <a:r>
              <a:rPr lang="en-US" i="1" dirty="0"/>
              <a:t>Satellite constellations:	2 planes (50° and 95°)</a:t>
            </a:r>
          </a:p>
          <a:p>
            <a:r>
              <a:rPr lang="en-US" i="1" dirty="0"/>
              <a:t>			18 </a:t>
            </a:r>
            <a:r>
              <a:rPr lang="en-US" i="1" dirty="0" err="1"/>
              <a:t>sats</a:t>
            </a:r>
            <a:r>
              <a:rPr lang="en-US" i="1" dirty="0"/>
              <a:t> (12 and 6)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/>
              <a:t>6</a:t>
            </a:fld>
            <a:endParaRPr lang="de-DE" b="1" i="1" dirty="0"/>
          </a:p>
        </p:txBody>
      </p:sp>
      <p:sp>
        <p:nvSpPr>
          <p:cNvPr id="4" name="Textfeld 3"/>
          <p:cNvSpPr txBox="1"/>
          <p:nvPr/>
        </p:nvSpPr>
        <p:spPr>
          <a:xfrm rot="16200000">
            <a:off x="-9894" y="2703611"/>
            <a:ext cx="11186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Latitude</a:t>
            </a:r>
            <a:r>
              <a:rPr lang="de-DE" sz="1400" dirty="0"/>
              <a:t> [°]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4153096" y="5327531"/>
            <a:ext cx="11186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Longitude</a:t>
            </a:r>
            <a:r>
              <a:rPr lang="de-DE" sz="1400" dirty="0"/>
              <a:t> [°]</a:t>
            </a:r>
          </a:p>
        </p:txBody>
      </p:sp>
      <p:sp>
        <p:nvSpPr>
          <p:cNvPr id="11" name="Textfeld 10"/>
          <p:cNvSpPr txBox="1"/>
          <p:nvPr/>
        </p:nvSpPr>
        <p:spPr>
          <a:xfrm flipH="1">
            <a:off x="2450276" y="492803"/>
            <a:ext cx="3921923" cy="461665"/>
          </a:xfrm>
          <a:prstGeom prst="rect">
            <a:avLst/>
          </a:prstGeom>
          <a:solidFill>
            <a:schemeClr val="bg1">
              <a:lumMod val="95000"/>
              <a:alpha val="59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i="1" dirty="0"/>
              <a:t>reaching the network limits!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537850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</p:spPr>
      </p:pic>
      <p:sp>
        <p:nvSpPr>
          <p:cNvPr id="5" name="Textfeld 4"/>
          <p:cNvSpPr txBox="1"/>
          <p:nvPr/>
        </p:nvSpPr>
        <p:spPr>
          <a:xfrm>
            <a:off x="395536" y="400517"/>
            <a:ext cx="1875835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anywhere</a:t>
            </a:r>
            <a:endParaRPr lang="de-DE" sz="3200" b="1" dirty="0">
              <a:solidFill>
                <a:schemeClr val="bg1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/>
              <a:t>7</a:t>
            </a:fld>
            <a:endParaRPr lang="de-DE" b="1" i="1" dirty="0"/>
          </a:p>
        </p:txBody>
      </p:sp>
      <p:sp>
        <p:nvSpPr>
          <p:cNvPr id="7" name="Textfeld 6"/>
          <p:cNvSpPr txBox="1"/>
          <p:nvPr/>
        </p:nvSpPr>
        <p:spPr>
          <a:xfrm flipH="1">
            <a:off x="2807804" y="3721596"/>
            <a:ext cx="3636404" cy="1292662"/>
          </a:xfrm>
          <a:prstGeom prst="rect">
            <a:avLst/>
          </a:prstGeom>
          <a:solidFill>
            <a:schemeClr val="bg1">
              <a:lumMod val="95000"/>
              <a:alpha val="59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i="1" dirty="0"/>
              <a:t>Simulation of visibility time</a:t>
            </a:r>
          </a:p>
          <a:p>
            <a:r>
              <a:rPr lang="en-US" i="1" dirty="0"/>
              <a:t>15 days</a:t>
            </a:r>
          </a:p>
          <a:p>
            <a:r>
              <a:rPr lang="en-US" i="1" dirty="0"/>
              <a:t>ground stations on equal spaces, but just on continental land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876256" y="2626667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FF0000"/>
                </a:solidFill>
              </a:rPr>
              <a:t>DGSN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5401077" y="1204985"/>
            <a:ext cx="24071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dirty="0" err="1">
                <a:solidFill>
                  <a:srgbClr val="0070C0"/>
                </a:solidFill>
              </a:rPr>
              <a:t>typical</a:t>
            </a:r>
            <a:r>
              <a:rPr lang="de-DE" sz="2400" b="1" dirty="0">
                <a:solidFill>
                  <a:srgbClr val="0070C0"/>
                </a:solidFill>
              </a:rPr>
              <a:t> </a:t>
            </a:r>
            <a:r>
              <a:rPr lang="de-DE" sz="2400" b="1" dirty="0" err="1">
                <a:solidFill>
                  <a:srgbClr val="0070C0"/>
                </a:solidFill>
              </a:rPr>
              <a:t>motorized</a:t>
            </a:r>
            <a:endParaRPr lang="de-DE" sz="2400" b="1" dirty="0">
              <a:solidFill>
                <a:srgbClr val="0070C0"/>
              </a:solidFill>
            </a:endParaRPr>
          </a:p>
          <a:p>
            <a:pPr algn="r"/>
            <a:r>
              <a:rPr lang="de-DE" sz="2400" b="1" dirty="0" err="1">
                <a:solidFill>
                  <a:srgbClr val="0070C0"/>
                </a:solidFill>
              </a:rPr>
              <a:t>ground</a:t>
            </a:r>
            <a:r>
              <a:rPr lang="de-DE" sz="2400" b="1" dirty="0">
                <a:solidFill>
                  <a:srgbClr val="0070C0"/>
                </a:solidFill>
              </a:rPr>
              <a:t> </a:t>
            </a:r>
            <a:r>
              <a:rPr lang="de-DE" sz="2400" b="1" dirty="0" err="1">
                <a:solidFill>
                  <a:srgbClr val="0070C0"/>
                </a:solidFill>
              </a:rPr>
              <a:t>station</a:t>
            </a:r>
            <a:endParaRPr lang="de-DE" sz="2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6319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715000"/>
          </a:xfrm>
        </p:spPr>
      </p:pic>
      <p:sp>
        <p:nvSpPr>
          <p:cNvPr id="5" name="Textfeld 4"/>
          <p:cNvSpPr txBox="1"/>
          <p:nvPr/>
        </p:nvSpPr>
        <p:spPr>
          <a:xfrm>
            <a:off x="395536" y="400517"/>
            <a:ext cx="1578637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anytime</a:t>
            </a:r>
            <a:endParaRPr lang="de-DE" sz="32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hteck 6"/>
              <p:cNvSpPr/>
              <p:nvPr/>
            </p:nvSpPr>
            <p:spPr>
              <a:xfrm>
                <a:off x="1907704" y="4266129"/>
                <a:ext cx="2069220" cy="8485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𝑛𝑜𝑑𝑒</m:t>
                          </m:r>
                        </m:sub>
                      </m:sSub>
                      <m:r>
                        <a:rPr lang="de-DE" i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e-DE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DE" i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nary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" name="Rechteck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7704" y="4266129"/>
                <a:ext cx="2069220" cy="84856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feld 7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/>
              <a:t>8</a:t>
            </a:fld>
            <a:endParaRPr lang="de-DE" b="1" i="1" dirty="0"/>
          </a:p>
        </p:txBody>
      </p:sp>
      <p:sp>
        <p:nvSpPr>
          <p:cNvPr id="9" name="Textfeld 8"/>
          <p:cNvSpPr txBox="1"/>
          <p:nvPr/>
        </p:nvSpPr>
        <p:spPr>
          <a:xfrm flipH="1">
            <a:off x="4427984" y="3721596"/>
            <a:ext cx="3528392" cy="1292662"/>
          </a:xfrm>
          <a:prstGeom prst="rect">
            <a:avLst/>
          </a:prstGeom>
          <a:solidFill>
            <a:schemeClr val="bg1">
              <a:lumMod val="95000"/>
              <a:alpha val="59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i="1" dirty="0"/>
              <a:t>Simulation of contact time</a:t>
            </a:r>
          </a:p>
          <a:p>
            <a:r>
              <a:rPr lang="en-US" i="1" dirty="0"/>
              <a:t>Visibility time corrected by tracking effects and lambda = 0.81 availability per ground station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6876256" y="2626667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FF0000"/>
                </a:solidFill>
              </a:rPr>
              <a:t>DGSN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5401077" y="1204985"/>
            <a:ext cx="24071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dirty="0" err="1">
                <a:solidFill>
                  <a:srgbClr val="0070C0"/>
                </a:solidFill>
              </a:rPr>
              <a:t>typical</a:t>
            </a:r>
            <a:r>
              <a:rPr lang="de-DE" sz="2400" b="1" dirty="0">
                <a:solidFill>
                  <a:srgbClr val="0070C0"/>
                </a:solidFill>
              </a:rPr>
              <a:t> </a:t>
            </a:r>
            <a:r>
              <a:rPr lang="de-DE" sz="2400" b="1" dirty="0" err="1">
                <a:solidFill>
                  <a:srgbClr val="0070C0"/>
                </a:solidFill>
              </a:rPr>
              <a:t>motorized</a:t>
            </a:r>
            <a:endParaRPr lang="de-DE" sz="2400" b="1" dirty="0">
              <a:solidFill>
                <a:srgbClr val="0070C0"/>
              </a:solidFill>
            </a:endParaRPr>
          </a:p>
          <a:p>
            <a:pPr algn="r"/>
            <a:r>
              <a:rPr lang="de-DE" sz="2400" b="1" dirty="0" err="1">
                <a:solidFill>
                  <a:srgbClr val="0070C0"/>
                </a:solidFill>
              </a:rPr>
              <a:t>ground</a:t>
            </a:r>
            <a:r>
              <a:rPr lang="de-DE" sz="2400" b="1" dirty="0">
                <a:solidFill>
                  <a:srgbClr val="0070C0"/>
                </a:solidFill>
              </a:rPr>
              <a:t> </a:t>
            </a:r>
            <a:r>
              <a:rPr lang="de-DE" sz="2400" b="1" dirty="0" err="1">
                <a:solidFill>
                  <a:srgbClr val="0070C0"/>
                </a:solidFill>
              </a:rPr>
              <a:t>station</a:t>
            </a:r>
            <a:endParaRPr lang="de-DE" sz="2400" b="1" dirty="0">
              <a:solidFill>
                <a:srgbClr val="0070C0"/>
              </a:solidFill>
            </a:endParaRPr>
          </a:p>
        </p:txBody>
      </p:sp>
      <p:sp>
        <p:nvSpPr>
          <p:cNvPr id="3" name="Pfeil: nach unten 2"/>
          <p:cNvSpPr/>
          <p:nvPr/>
        </p:nvSpPr>
        <p:spPr>
          <a:xfrm>
            <a:off x="2483768" y="1410230"/>
            <a:ext cx="484632" cy="762384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2843808" y="1345332"/>
            <a:ext cx="2111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tracked</a:t>
            </a:r>
            <a:r>
              <a:rPr lang="de-DE" dirty="0"/>
              <a:t> </a:t>
            </a:r>
            <a:r>
              <a:rPr lang="de-DE" dirty="0" err="1"/>
              <a:t>contact</a:t>
            </a:r>
            <a:r>
              <a:rPr lang="de-DE" dirty="0"/>
              <a:t> time</a:t>
            </a:r>
          </a:p>
          <a:p>
            <a:r>
              <a:rPr lang="de-DE" dirty="0"/>
              <a:t>&amp; </a:t>
            </a:r>
            <a:r>
              <a:rPr lang="de-DE" dirty="0" err="1"/>
              <a:t>lambda</a:t>
            </a:r>
            <a:r>
              <a:rPr lang="de-DE" dirty="0"/>
              <a:t> = 0.81</a:t>
            </a:r>
          </a:p>
        </p:txBody>
      </p:sp>
    </p:spTree>
    <p:extLst>
      <p:ext uri="{BB962C8B-B14F-4D97-AF65-F5344CB8AC3E}">
        <p14:creationId xmlns:p14="http://schemas.microsoft.com/office/powerpoint/2010/main" val="211693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715000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87" y="228865"/>
            <a:ext cx="3985597" cy="3865612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395536" y="400517"/>
            <a:ext cx="1578637" cy="584775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anytime</a:t>
            </a:r>
            <a:endParaRPr lang="de-DE" sz="3200" b="1" dirty="0">
              <a:solidFill>
                <a:schemeClr val="bg1"/>
              </a:solidFill>
            </a:endParaRPr>
          </a:p>
        </p:txBody>
      </p:sp>
      <p:graphicFrame>
        <p:nvGraphicFramePr>
          <p:cNvPr id="3" name="Tabel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64306"/>
              </p:ext>
            </p:extLst>
          </p:nvPr>
        </p:nvGraphicFramePr>
        <p:xfrm>
          <a:off x="4788025" y="202549"/>
          <a:ext cx="4127376" cy="53551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71756">
                  <a:extLst>
                    <a:ext uri="{9D8B030D-6E8A-4147-A177-3AD203B41FA5}">
                      <a16:colId xmlns:a16="http://schemas.microsoft.com/office/drawing/2014/main" val="285987374"/>
                    </a:ext>
                  </a:extLst>
                </a:gridCol>
                <a:gridCol w="1343338">
                  <a:extLst>
                    <a:ext uri="{9D8B030D-6E8A-4147-A177-3AD203B41FA5}">
                      <a16:colId xmlns:a16="http://schemas.microsoft.com/office/drawing/2014/main" val="407094521"/>
                    </a:ext>
                  </a:extLst>
                </a:gridCol>
                <a:gridCol w="1281337">
                  <a:extLst>
                    <a:ext uri="{9D8B030D-6E8A-4147-A177-3AD203B41FA5}">
                      <a16:colId xmlns:a16="http://schemas.microsoft.com/office/drawing/2014/main" val="4188089488"/>
                    </a:ext>
                  </a:extLst>
                </a:gridCol>
                <a:gridCol w="130945">
                  <a:extLst>
                    <a:ext uri="{9D8B030D-6E8A-4147-A177-3AD203B41FA5}">
                      <a16:colId xmlns:a16="http://schemas.microsoft.com/office/drawing/2014/main" val="292039814"/>
                    </a:ext>
                  </a:extLst>
                </a:gridCol>
              </a:tblGrid>
              <a:tr h="997013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 </a:t>
                      </a:r>
                      <a:endParaRPr lang="de-DE" sz="1400">
                        <a:effectLst/>
                      </a:endParaRPr>
                    </a:p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Ground</a:t>
                      </a:r>
                      <a:endParaRPr lang="de-DE" sz="1400">
                        <a:effectLst/>
                      </a:endParaRPr>
                    </a:p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Station</a:t>
                      </a:r>
                      <a:endParaRPr lang="de-DE" sz="1400">
                        <a:effectLst/>
                      </a:endParaRPr>
                    </a:p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Components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λ for components of</a:t>
                      </a:r>
                      <a:endParaRPr lang="de-DE" sz="1400">
                        <a:effectLst/>
                      </a:endParaRPr>
                    </a:p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Ground Station</a:t>
                      </a:r>
                      <a:br>
                        <a:rPr lang="en-GB" sz="1100">
                          <a:effectLst/>
                        </a:rPr>
                      </a:br>
                      <a:r>
                        <a:rPr lang="en-GB" sz="1100">
                          <a:effectLst/>
                        </a:rPr>
                        <a:t>w/ steerable antenna (elevation &gt; 10°)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λ for components of</a:t>
                      </a:r>
                      <a:endParaRPr lang="de-DE" sz="1400">
                        <a:effectLst/>
                      </a:endParaRPr>
                    </a:p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Ground Station</a:t>
                      </a:r>
                      <a:br>
                        <a:rPr lang="en-GB" sz="1100">
                          <a:effectLst/>
                        </a:rPr>
                      </a:br>
                      <a:r>
                        <a:rPr lang="en-GB" sz="1100">
                          <a:effectLst/>
                        </a:rPr>
                        <a:t>w/ fixed antenna (elevation &gt; 60°)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59133285"/>
                  </a:ext>
                </a:extLst>
              </a:tr>
              <a:tr h="339749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Computer including…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0.97011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0.98981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76253807"/>
                  </a:ext>
                </a:extLst>
              </a:tr>
              <a:tr h="265870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-SAIDI </a:t>
                      </a:r>
                      <a:r>
                        <a:rPr lang="de-DE" sz="900">
                          <a:effectLst/>
                        </a:rPr>
                        <a:t>[13]</a:t>
                      </a:r>
                      <a:r>
                        <a:rPr lang="en-GB" sz="900">
                          <a:effectLst/>
                        </a:rPr>
                        <a:t> (EU average)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0.99981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0.99981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48511972"/>
                  </a:ext>
                </a:extLst>
              </a:tr>
              <a:tr h="216020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-SW SDR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0.99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0.99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79140296"/>
                  </a:ext>
                </a:extLst>
              </a:tr>
              <a:tr h="216020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-SW Motor-Control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0.99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-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47142011"/>
                  </a:ext>
                </a:extLst>
              </a:tr>
              <a:tr h="216020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-SW TLE Scheduler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0.99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-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30594244"/>
                  </a:ext>
                </a:extLst>
              </a:tr>
              <a:tr h="339749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Antenna including…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0.94411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-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37306679"/>
                  </a:ext>
                </a:extLst>
              </a:tr>
              <a:tr h="216020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-Motor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0.95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-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44486209"/>
                  </a:ext>
                </a:extLst>
              </a:tr>
              <a:tr h="216020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-Microcontroller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0.9938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-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25465991"/>
                  </a:ext>
                </a:extLst>
              </a:tr>
              <a:tr h="216020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TLE Server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0.97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-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0231001"/>
                  </a:ext>
                </a:extLst>
              </a:tr>
              <a:tr h="339749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Internet </a:t>
                      </a:r>
                      <a:r>
                        <a:rPr lang="de-DE" sz="1100">
                          <a:effectLst/>
                        </a:rPr>
                        <a:t>[14]</a:t>
                      </a:r>
                      <a:r>
                        <a:rPr lang="en-GB" sz="1100">
                          <a:effectLst/>
                        </a:rPr>
                        <a:t> to TLE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0.97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-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90943872"/>
                  </a:ext>
                </a:extLst>
              </a:tr>
              <a:tr h="339749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Scheduler Server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0.97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-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29722314"/>
                  </a:ext>
                </a:extLst>
              </a:tr>
              <a:tr h="339749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Internet </a:t>
                      </a:r>
                      <a:r>
                        <a:rPr lang="de-DE" sz="1100">
                          <a:effectLst/>
                        </a:rPr>
                        <a:t>[14]</a:t>
                      </a:r>
                      <a:r>
                        <a:rPr lang="en-GB" sz="1100">
                          <a:effectLst/>
                        </a:rPr>
                        <a:t> to Scheduler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0.97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-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48238616"/>
                  </a:ext>
                </a:extLst>
              </a:tr>
              <a:tr h="216020">
                <a:tc>
                  <a:txBody>
                    <a:bodyPr/>
                    <a:lstStyle/>
                    <a:p>
                      <a:pPr indent="180340" algn="l"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Total System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0.81083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ctr"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0.98981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>
                  <a:txBody>
                    <a:bodyPr/>
                    <a:lstStyle/>
                    <a:p>
                      <a:pPr indent="180340" algn="just">
                        <a:spcAft>
                          <a:spcPts val="0"/>
                        </a:spcAft>
                      </a:pPr>
                      <a:r>
                        <a:rPr lang="de-DE" sz="1400">
                          <a:effectLst/>
                        </a:rPr>
                        <a:t> </a:t>
                      </a:r>
                      <a:endParaRPr lang="de-DE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65177105"/>
                  </a:ext>
                </a:extLst>
              </a:tr>
              <a:tr h="864078">
                <a:tc gridSpan="4">
                  <a:txBody>
                    <a:bodyPr/>
                    <a:lstStyle/>
                    <a:p>
                      <a:pPr marL="111760" indent="-180340" algn="just"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Table 1: Title of table, left justified, subsequent text indented. Heading centred. Do not use vertical lines within the table; use horizontal lines only to separate headings from table entries</a:t>
                      </a:r>
                      <a:endParaRPr lang="de-DE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95555" marR="95555" marT="0" marB="0"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01198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hteck 6"/>
              <p:cNvSpPr/>
              <p:nvPr/>
            </p:nvSpPr>
            <p:spPr>
              <a:xfrm>
                <a:off x="1907704" y="4266129"/>
                <a:ext cx="2069220" cy="8485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𝑛𝑜𝑑𝑒</m:t>
                          </m:r>
                        </m:sub>
                      </m:sSub>
                      <m:r>
                        <a:rPr lang="de-DE" i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e-DE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DE" i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nary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" name="Rechteck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7704" y="4266129"/>
                <a:ext cx="2069220" cy="84856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feld 7"/>
          <p:cNvSpPr txBox="1"/>
          <p:nvPr/>
        </p:nvSpPr>
        <p:spPr>
          <a:xfrm>
            <a:off x="8605886" y="526597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C5A1F582-D5BF-4EC6-AAAB-484188850CF5}" type="slidenum">
              <a:rPr lang="de-DE" b="1" i="1" smtClean="0"/>
              <a:t>9</a:t>
            </a:fld>
            <a:endParaRPr lang="de-DE" b="1" i="1" dirty="0"/>
          </a:p>
        </p:txBody>
      </p:sp>
      <p:sp>
        <p:nvSpPr>
          <p:cNvPr id="9" name="Textfeld 8"/>
          <p:cNvSpPr txBox="1"/>
          <p:nvPr/>
        </p:nvSpPr>
        <p:spPr>
          <a:xfrm flipH="1">
            <a:off x="60136" y="4079409"/>
            <a:ext cx="1809619" cy="1508105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i="1" dirty="0"/>
              <a:t>Don’t forget, </a:t>
            </a:r>
            <a:r>
              <a:rPr lang="en-US" sz="2400" b="1" i="1" dirty="0"/>
              <a:t>complex systems break, too!</a:t>
            </a:r>
            <a:endParaRPr lang="en-US" i="1" dirty="0"/>
          </a:p>
        </p:txBody>
      </p:sp>
      <p:sp>
        <p:nvSpPr>
          <p:cNvPr id="10" name="Rechteck 9"/>
          <p:cNvSpPr/>
          <p:nvPr/>
        </p:nvSpPr>
        <p:spPr>
          <a:xfrm>
            <a:off x="60136" y="4079409"/>
            <a:ext cx="4151824" cy="15558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2405674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825</Words>
  <Application>Microsoft Office PowerPoint</Application>
  <PresentationFormat>Bildschirmpräsentation (16:10)</PresentationFormat>
  <Paragraphs>244</Paragraphs>
  <Slides>17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2" baseType="lpstr">
      <vt:lpstr>Arial</vt:lpstr>
      <vt:lpstr>Calibri</vt:lpstr>
      <vt:lpstr>Cambria Math</vt:lpstr>
      <vt:lpstr>Times New Roman</vt:lpstr>
      <vt:lpstr>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 Hornig</dc:creator>
  <cp:lastModifiedBy>Andreas Hornig</cp:lastModifiedBy>
  <cp:revision>155</cp:revision>
  <dcterms:created xsi:type="dcterms:W3CDTF">2014-09-22T15:45:03Z</dcterms:created>
  <dcterms:modified xsi:type="dcterms:W3CDTF">2016-10-09T19:27:20Z</dcterms:modified>
</cp:coreProperties>
</file>